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3"/>
  </p:notesMasterIdLst>
  <p:sldIdLst>
    <p:sldId id="256" r:id="rId2"/>
    <p:sldId id="606" r:id="rId3"/>
    <p:sldId id="257" r:id="rId4"/>
    <p:sldId id="259" r:id="rId5"/>
    <p:sldId id="816" r:id="rId6"/>
    <p:sldId id="716" r:id="rId7"/>
    <p:sldId id="712" r:id="rId8"/>
    <p:sldId id="782" r:id="rId9"/>
    <p:sldId id="713" r:id="rId10"/>
    <p:sldId id="709" r:id="rId11"/>
    <p:sldId id="804" r:id="rId12"/>
    <p:sldId id="805" r:id="rId13"/>
    <p:sldId id="710" r:id="rId14"/>
    <p:sldId id="711" r:id="rId15"/>
    <p:sldId id="765" r:id="rId16"/>
    <p:sldId id="258" r:id="rId17"/>
    <p:sldId id="817" r:id="rId18"/>
    <p:sldId id="608" r:id="rId19"/>
    <p:sldId id="818" r:id="rId20"/>
    <p:sldId id="614" r:id="rId21"/>
    <p:sldId id="610" r:id="rId22"/>
    <p:sldId id="611" r:id="rId23"/>
    <p:sldId id="617" r:id="rId24"/>
    <p:sldId id="618" r:id="rId25"/>
    <p:sldId id="621" r:id="rId26"/>
    <p:sldId id="622" r:id="rId27"/>
    <p:sldId id="819" r:id="rId28"/>
    <p:sldId id="630" r:id="rId29"/>
    <p:sldId id="631" r:id="rId30"/>
    <p:sldId id="637" r:id="rId31"/>
    <p:sldId id="638" r:id="rId32"/>
    <p:sldId id="639" r:id="rId33"/>
    <p:sldId id="632" r:id="rId34"/>
    <p:sldId id="633" r:id="rId35"/>
    <p:sldId id="640" r:id="rId36"/>
    <p:sldId id="634" r:id="rId37"/>
    <p:sldId id="635" r:id="rId38"/>
    <p:sldId id="644" r:id="rId39"/>
    <p:sldId id="646" r:id="rId40"/>
    <p:sldId id="636" r:id="rId41"/>
    <p:sldId id="699" r:id="rId42"/>
    <p:sldId id="444" r:id="rId43"/>
    <p:sldId id="820" r:id="rId44"/>
    <p:sldId id="261" r:id="rId45"/>
    <p:sldId id="822" r:id="rId46"/>
    <p:sldId id="823" r:id="rId47"/>
    <p:sldId id="292" r:id="rId48"/>
    <p:sldId id="293" r:id="rId49"/>
    <p:sldId id="446" r:id="rId50"/>
    <p:sldId id="696" r:id="rId51"/>
    <p:sldId id="698" r:id="rId52"/>
    <p:sldId id="456" r:id="rId53"/>
    <p:sldId id="457" r:id="rId54"/>
    <p:sldId id="264" r:id="rId55"/>
    <p:sldId id="742" r:id="rId56"/>
    <p:sldId id="414" r:id="rId57"/>
    <p:sldId id="421" r:id="rId58"/>
    <p:sldId id="422" r:id="rId59"/>
    <p:sldId id="266" r:id="rId60"/>
    <p:sldId id="267" r:id="rId61"/>
    <p:sldId id="681" r:id="rId62"/>
    <p:sldId id="272" r:id="rId63"/>
    <p:sldId id="275" r:id="rId64"/>
    <p:sldId id="276" r:id="rId65"/>
    <p:sldId id="583" r:id="rId66"/>
    <p:sldId id="277" r:id="rId67"/>
    <p:sldId id="278" r:id="rId68"/>
    <p:sldId id="280" r:id="rId69"/>
    <p:sldId id="281" r:id="rId70"/>
    <p:sldId id="282" r:id="rId71"/>
    <p:sldId id="283" r:id="rId72"/>
    <p:sldId id="495" r:id="rId73"/>
    <p:sldId id="279" r:id="rId74"/>
    <p:sldId id="497" r:id="rId75"/>
    <p:sldId id="498" r:id="rId76"/>
    <p:sldId id="499" r:id="rId77"/>
    <p:sldId id="500" r:id="rId78"/>
    <p:sldId id="496" r:id="rId79"/>
    <p:sldId id="584" r:id="rId80"/>
    <p:sldId id="585" r:id="rId81"/>
    <p:sldId id="586" r:id="rId82"/>
    <p:sldId id="443" r:id="rId83"/>
    <p:sldId id="287" r:id="rId84"/>
    <p:sldId id="654" r:id="rId85"/>
    <p:sldId id="824" r:id="rId86"/>
    <p:sldId id="825" r:id="rId87"/>
    <p:sldId id="701" r:id="rId88"/>
    <p:sldId id="702" r:id="rId89"/>
    <p:sldId id="587" r:id="rId90"/>
    <p:sldId id="718" r:id="rId91"/>
    <p:sldId id="719" r:id="rId92"/>
    <p:sldId id="731" r:id="rId93"/>
    <p:sldId id="833" r:id="rId94"/>
    <p:sldId id="732" r:id="rId95"/>
    <p:sldId id="733" r:id="rId96"/>
    <p:sldId id="734" r:id="rId97"/>
    <p:sldId id="735" r:id="rId98"/>
    <p:sldId id="736" r:id="rId99"/>
    <p:sldId id="380" r:id="rId100"/>
    <p:sldId id="740" r:id="rId101"/>
    <p:sldId id="508" r:id="rId102"/>
    <p:sldId id="557" r:id="rId103"/>
    <p:sldId id="284" r:id="rId104"/>
    <p:sldId id="285" r:id="rId105"/>
    <p:sldId id="558" r:id="rId106"/>
    <p:sldId id="559" r:id="rId107"/>
    <p:sldId id="519" r:id="rId108"/>
    <p:sldId id="520" r:id="rId109"/>
    <p:sldId id="589" r:id="rId110"/>
    <p:sldId id="263" r:id="rId111"/>
    <p:sldId id="286" r:id="rId112"/>
    <p:sldId id="826" r:id="rId113"/>
    <p:sldId id="288" r:id="rId114"/>
    <p:sldId id="522" r:id="rId115"/>
    <p:sldId id="523" r:id="rId116"/>
    <p:sldId id="591" r:id="rId117"/>
    <p:sldId id="503" r:id="rId118"/>
    <p:sldId id="724" r:id="rId119"/>
    <p:sldId id="662" r:id="rId120"/>
    <p:sldId id="663" r:id="rId121"/>
    <p:sldId id="664" r:id="rId122"/>
    <p:sldId id="787" r:id="rId123"/>
    <p:sldId id="827" r:id="rId124"/>
    <p:sldId id="828" r:id="rId125"/>
    <p:sldId id="268" r:id="rId126"/>
    <p:sldId id="270" r:id="rId127"/>
    <p:sldId id="271" r:id="rId128"/>
    <p:sldId id="829" r:id="rId129"/>
    <p:sldId id="830" r:id="rId130"/>
    <p:sldId id="831" r:id="rId131"/>
    <p:sldId id="274" r:id="rId132"/>
    <p:sldId id="291" r:id="rId133"/>
    <p:sldId id="593" r:id="rId134"/>
    <p:sldId id="594" r:id="rId135"/>
    <p:sldId id="802" r:id="rId136"/>
    <p:sldId id="595" r:id="rId137"/>
    <p:sldId id="834" r:id="rId138"/>
    <p:sldId id="516" r:id="rId139"/>
    <p:sldId id="562" r:id="rId140"/>
    <p:sldId id="563" r:id="rId141"/>
    <p:sldId id="564" r:id="rId142"/>
    <p:sldId id="565" r:id="rId143"/>
    <p:sldId id="705" r:id="rId144"/>
    <p:sldId id="566" r:id="rId145"/>
    <p:sldId id="703" r:id="rId146"/>
    <p:sldId id="592" r:id="rId147"/>
    <p:sldId id="722" r:id="rId148"/>
    <p:sldId id="832" r:id="rId149"/>
    <p:sldId id="720" r:id="rId150"/>
    <p:sldId id="766" r:id="rId151"/>
    <p:sldId id="465" r:id="rId152"/>
    <p:sldId id="466" r:id="rId153"/>
    <p:sldId id="467" r:id="rId154"/>
    <p:sldId id="468" r:id="rId155"/>
    <p:sldId id="481" r:id="rId156"/>
    <p:sldId id="480" r:id="rId157"/>
    <p:sldId id="482" r:id="rId158"/>
    <p:sldId id="483" r:id="rId159"/>
    <p:sldId id="484" r:id="rId160"/>
    <p:sldId id="567" r:id="rId161"/>
    <p:sldId id="568" r:id="rId162"/>
    <p:sldId id="569" r:id="rId163"/>
    <p:sldId id="570" r:id="rId164"/>
    <p:sldId id="750" r:id="rId165"/>
    <p:sldId id="691" r:id="rId166"/>
    <p:sldId id="669" r:id="rId167"/>
    <p:sldId id="794" r:id="rId168"/>
    <p:sldId id="795" r:id="rId169"/>
    <p:sldId id="774" r:id="rId170"/>
    <p:sldId id="775" r:id="rId171"/>
    <p:sldId id="790" r:id="rId172"/>
    <p:sldId id="780" r:id="rId173"/>
    <p:sldId id="755" r:id="rId174"/>
    <p:sldId id="756" r:id="rId175"/>
    <p:sldId id="757" r:id="rId176"/>
    <p:sldId id="813" r:id="rId177"/>
    <p:sldId id="773" r:id="rId178"/>
    <p:sldId id="665" r:id="rId179"/>
    <p:sldId id="598" r:id="rId180"/>
    <p:sldId id="807" r:id="rId181"/>
    <p:sldId id="320" r:id="rId18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81" autoAdjust="0"/>
    <p:restoredTop sz="94660"/>
  </p:normalViewPr>
  <p:slideViewPr>
    <p:cSldViewPr snapToGrid="0">
      <p:cViewPr>
        <p:scale>
          <a:sx n="87" d="100"/>
          <a:sy n="87" d="100"/>
        </p:scale>
        <p:origin x="1232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p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Blad1!$A$3</c:f>
              <c:strCache>
                <c:ptCount val="1"/>
                <c:pt idx="0">
                  <c:v>SDNN</c:v>
                </c:pt>
              </c:strCache>
            </c:strRef>
          </c:tx>
          <c:invertIfNegative val="0"/>
          <c:cat>
            <c:strRef>
              <c:f>Blad1!$B$2:$G$2</c:f>
              <c:strCache>
                <c:ptCount val="6"/>
                <c:pt idx="0">
                  <c:v>Healthy</c:v>
                </c:pt>
                <c:pt idx="1">
                  <c:v>Colon</c:v>
                </c:pt>
                <c:pt idx="2">
                  <c:v>Lung</c:v>
                </c:pt>
                <c:pt idx="3">
                  <c:v>Ovarian</c:v>
                </c:pt>
                <c:pt idx="4">
                  <c:v>Pancreas</c:v>
                </c:pt>
                <c:pt idx="5">
                  <c:v>Prostate</c:v>
                </c:pt>
              </c:strCache>
            </c:strRef>
          </c:cat>
          <c:val>
            <c:numRef>
              <c:f>Blad1!$B$3:$G$3</c:f>
              <c:numCache>
                <c:formatCode>General</c:formatCode>
                <c:ptCount val="6"/>
                <c:pt idx="0">
                  <c:v>51</c:v>
                </c:pt>
                <c:pt idx="1">
                  <c:v>23</c:v>
                </c:pt>
                <c:pt idx="2">
                  <c:v>17</c:v>
                </c:pt>
                <c:pt idx="3">
                  <c:v>19</c:v>
                </c:pt>
                <c:pt idx="4">
                  <c:v>22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F-4426-9BE4-0F2C42219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075968"/>
        <c:axId val="463076360"/>
        <c:axId val="0"/>
      </c:bar3DChart>
      <c:catAx>
        <c:axId val="46307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3076360"/>
        <c:crosses val="autoZero"/>
        <c:auto val="1"/>
        <c:lblAlgn val="ctr"/>
        <c:lblOffset val="100"/>
        <c:tickMarkSkip val="1"/>
        <c:noMultiLvlLbl val="0"/>
      </c:catAx>
      <c:valAx>
        <c:axId val="463076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3075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B034-12CB-4B6F-B74C-D9B4855D1B49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72D78-8A41-48F3-A358-62FC39C6239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73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72AF0-C1C4-2C48-BA2C-B4B28EC996A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14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72AF0-C1C4-2C48-BA2C-B4B28EC996A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3C642-FAF2-BA4E-BA8D-D0CB9456C0EF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5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CF0AC-82C5-C848-BF48-6E50163A0C5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6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>
              <a:sym typeface="Wingding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3C642-FAF2-BA4E-BA8D-D0CB9456C0E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2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3C642-FAF2-BA4E-BA8D-D0CB9456C0E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5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CF0AC-82C5-C848-BF48-6E50163A0C5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2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524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67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85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38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10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175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51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105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681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724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244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AA6-D8F0-47D6-93A4-7ADBA2E13CCD}" type="datetimeFigureOut">
              <a:rPr lang="nl-BE" smtClean="0"/>
              <a:t>16/05/2022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7ED76-FF59-4FBB-83CB-CF96FC346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81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9854" y="1365276"/>
            <a:ext cx="62488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0070C0"/>
                </a:solidFill>
                <a:latin typeface="Palatino Linotype" panose="02040502050505030304" pitchFamily="18" charset="0"/>
              </a:rPr>
              <a:t>DE KUNST VAN</a:t>
            </a:r>
          </a:p>
          <a:p>
            <a:r>
              <a:rPr lang="nl-BE" sz="3200" dirty="0">
                <a:solidFill>
                  <a:srgbClr val="0070C0"/>
                </a:solidFill>
                <a:latin typeface="Palatino Linotype" panose="02040502050505030304" pitchFamily="18" charset="0"/>
              </a:rPr>
              <a:t>MENTALE HYGIËNE</a:t>
            </a:r>
          </a:p>
          <a:p>
            <a:r>
              <a:rPr lang="nl-BE" sz="3200" dirty="0">
                <a:solidFill>
                  <a:srgbClr val="0070C0"/>
                </a:solidFill>
                <a:latin typeface="Palatino Linotype" panose="02040502050505030304" pitchFamily="18" charset="0"/>
              </a:rPr>
              <a:t>EN WERKBAAR WERK</a:t>
            </a:r>
          </a:p>
          <a:p>
            <a:r>
              <a:rPr lang="nl-BE" sz="3200" dirty="0">
                <a:solidFill>
                  <a:srgbClr val="0070C0"/>
                </a:solidFill>
                <a:latin typeface="Palatino Linotype" panose="02040502050505030304" pitchFamily="18" charset="0"/>
              </a:rPr>
              <a:t>IN HET VLAAMSE ONDERWIJS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9854" y="3749793"/>
            <a:ext cx="250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Prof. Dr. Ralf Caers</a:t>
            </a:r>
          </a:p>
          <a:p>
            <a:r>
              <a:rPr lang="nl-BE" dirty="0">
                <a:latin typeface="Palatino Linotype" panose="02040502050505030304" pitchFamily="18" charset="0"/>
              </a:rPr>
              <a:t>Prof. Dr. Cindy Moons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49" y="4191093"/>
            <a:ext cx="2031998" cy="1142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2923" y="5180203"/>
            <a:ext cx="229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latin typeface="Palatino Linotype" panose="02040502050505030304" pitchFamily="18" charset="0"/>
              </a:rPr>
              <a:t>WWW.</a:t>
            </a:r>
            <a:r>
              <a:rPr lang="nl-BE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PASSIE</a:t>
            </a:r>
            <a:r>
              <a:rPr lang="nl-BE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MENTO</a:t>
            </a:r>
            <a:r>
              <a:rPr lang="nl-BE" sz="1400" dirty="0">
                <a:latin typeface="Palatino Linotype" panose="02040502050505030304" pitchFamily="18" charset="0"/>
              </a:rPr>
              <a:t>.BE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1" y="708260"/>
            <a:ext cx="3568840" cy="5472624"/>
          </a:xfrm>
          <a:prstGeom prst="rect">
            <a:avLst/>
          </a:prstGeom>
        </p:spPr>
      </p:pic>
      <p:pic>
        <p:nvPicPr>
          <p:cNvPr id="1026" name="Picture 2" descr="Afbeeldingsresultaat voor kuleuve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736" y="5613257"/>
            <a:ext cx="2099211" cy="5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1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4437" y="2391081"/>
            <a:ext cx="7980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OPTIE 1: WE ZIEN DE BELASTING VERKEERD</a:t>
            </a:r>
          </a:p>
        </p:txBody>
      </p:sp>
      <p:pic>
        <p:nvPicPr>
          <p:cNvPr id="5122" name="Picture 2" descr="EE361-Electromechanical Energy Con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91" y="3637590"/>
            <a:ext cx="3728361" cy="24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46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6884" y="2131831"/>
            <a:ext cx="75338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RESPECT EN VERWONDERING ZIJN GOED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VOOR JE MENTALE BALANS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50" y="3894483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318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3319" y="3136684"/>
            <a:ext cx="6944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CONNECTEER MET DECONNECTEREN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4463" y="2118021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19200813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6017" y="2587775"/>
            <a:ext cx="6050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RECHT OM TE DECONNECTEREN</a:t>
            </a:r>
          </a:p>
        </p:txBody>
      </p:sp>
      <p:pic>
        <p:nvPicPr>
          <p:cNvPr id="2050" name="Picture 2" descr="Afbeeldingsresultaat voor drawing 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30" y="3923810"/>
            <a:ext cx="2822028" cy="20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781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nl-NL" dirty="0"/>
              <a:t>Balans werk en privé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A9FE7-7766-40CA-8C4D-870824C0A85C}"/>
              </a:ext>
            </a:extLst>
          </p:cNvPr>
          <p:cNvSpPr txBox="1"/>
          <p:nvPr/>
        </p:nvSpPr>
        <p:spPr>
          <a:xfrm>
            <a:off x="141316" y="972590"/>
            <a:ext cx="49032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Liefst </a:t>
            </a:r>
            <a:r>
              <a:rPr lang="nl-NL" sz="1600" b="1" u="sng" dirty="0"/>
              <a:t>57,3% van de respondenten geeft aan dat het werk minstens wekelijks</a:t>
            </a:r>
            <a:r>
              <a:rPr lang="nl-NL" sz="1600" dirty="0"/>
              <a:t> </a:t>
            </a:r>
            <a:r>
              <a:rPr lang="nl-NL" sz="1600" b="1" u="sng" dirty="0"/>
              <a:t>weegt op het privéleven</a:t>
            </a:r>
            <a:r>
              <a:rPr lang="nl-NL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25% geeft ook toe dat hun privéleven maandelijks of vaker op het werk weegt.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Volgens 55,3% van de respondenten zorgt het privéleven er minstens maandelijks (of vaker) voor dat de werkprestaties beter zijn.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Bij respondenten in de groene groep geeft </a:t>
            </a:r>
            <a:r>
              <a:rPr lang="nl-NL" sz="1600" dirty="0">
                <a:solidFill>
                  <a:schemeClr val="accent6"/>
                </a:solidFill>
              </a:rPr>
              <a:t>47,4%</a:t>
            </a:r>
            <a:r>
              <a:rPr lang="nl-NL" sz="1600" dirty="0"/>
              <a:t> aan dat het werk wekelijks of vaker weegt op het privéleven. Bij de oranje groep is dat </a:t>
            </a:r>
            <a:r>
              <a:rPr lang="nl-NL" sz="1600" dirty="0">
                <a:solidFill>
                  <a:srgbClr val="FFC000"/>
                </a:solidFill>
              </a:rPr>
              <a:t>81%</a:t>
            </a:r>
            <a:r>
              <a:rPr lang="nl-NL" sz="1600" dirty="0"/>
              <a:t> en bij de rode groep zelfs </a:t>
            </a:r>
            <a:r>
              <a:rPr lang="nl-NL" sz="1600" dirty="0">
                <a:solidFill>
                  <a:srgbClr val="FF0000"/>
                </a:solidFill>
              </a:rPr>
              <a:t>89,4%</a:t>
            </a:r>
            <a:r>
              <a:rPr lang="nl-NL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Het privéleven weegt ook harder op het werk bij de oranje groep dan bij de groene groep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Dit suggereert dat de </a:t>
            </a:r>
            <a:r>
              <a:rPr lang="nl-NL" sz="1600" b="1" u="sng" dirty="0"/>
              <a:t>burn-out drivers niet alleen in de werksituatie zitten</a:t>
            </a:r>
            <a:r>
              <a:rPr lang="nl-NL" sz="1600" dirty="0"/>
              <a:t>. </a:t>
            </a:r>
          </a:p>
          <a:p>
            <a:endParaRPr lang="nl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610F9-6B7E-4A97-AA6D-0B2FB28F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72" y="3491641"/>
            <a:ext cx="6913971" cy="243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CCB08-77AB-44CF-9483-D5FEB128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04" y="700208"/>
            <a:ext cx="6853803" cy="2333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EF5FA7-F645-4171-844D-6D56DDA111F0}"/>
              </a:ext>
            </a:extLst>
          </p:cNvPr>
          <p:cNvSpPr/>
          <p:nvPr/>
        </p:nvSpPr>
        <p:spPr>
          <a:xfrm>
            <a:off x="5683190" y="2648551"/>
            <a:ext cx="2344189" cy="4832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981D1-7AA0-4F30-8904-B8E74716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103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56828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nl-NL" dirty="0"/>
              <a:t>Balans werk en privé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A9FE7-7766-40CA-8C4D-870824C0A85C}"/>
              </a:ext>
            </a:extLst>
          </p:cNvPr>
          <p:cNvSpPr txBox="1"/>
          <p:nvPr/>
        </p:nvSpPr>
        <p:spPr>
          <a:xfrm>
            <a:off x="306316" y="1113906"/>
            <a:ext cx="7923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 zien ook dat het werk </a:t>
            </a:r>
            <a:r>
              <a:rPr lang="nl-NL" b="1" u="sng" dirty="0"/>
              <a:t>meer weegt op het privéleven van het onderwijzend personeel</a:t>
            </a:r>
            <a:r>
              <a:rPr lang="nl-NL" dirty="0"/>
              <a:t> (63,3%) dan van het niet-onderwijzend personeel (42,2%).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5C87F-32A9-4859-8CE7-9C4976FC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56" y="2037236"/>
            <a:ext cx="8209509" cy="449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C6896D-204E-48AD-8FD4-F3A20B9C7905}"/>
              </a:ext>
            </a:extLst>
          </p:cNvPr>
          <p:cNvSpPr/>
          <p:nvPr/>
        </p:nvSpPr>
        <p:spPr>
          <a:xfrm>
            <a:off x="3574472" y="4076134"/>
            <a:ext cx="2344189" cy="4832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9036E-BADA-468F-8287-CA523522FF04}"/>
              </a:ext>
            </a:extLst>
          </p:cNvPr>
          <p:cNvSpPr/>
          <p:nvPr/>
        </p:nvSpPr>
        <p:spPr>
          <a:xfrm>
            <a:off x="3507971" y="5968538"/>
            <a:ext cx="2344189" cy="4832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6BCA8-2A3D-40CF-9510-06BA29DB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104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5219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8505" y="2121710"/>
            <a:ext cx="459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WORK-LIFE SEPARATION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47" y="3528392"/>
            <a:ext cx="2780002" cy="22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262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7537" y="3046049"/>
            <a:ext cx="5392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WERKEN VAN 8u TOT 16u = 8u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9862" y="3569269"/>
            <a:ext cx="5584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NIET WERKEN VAN 16u TOT 8u</a:t>
            </a:r>
          </a:p>
        </p:txBody>
      </p:sp>
    </p:spTree>
    <p:extLst>
      <p:ext uri="{BB962C8B-B14F-4D97-AF65-F5344CB8AC3E}">
        <p14:creationId xmlns:p14="http://schemas.microsoft.com/office/powerpoint/2010/main" val="23049263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766" y="2121710"/>
            <a:ext cx="48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WORK-LIFE INTEGRATION</a:t>
            </a:r>
          </a:p>
        </p:txBody>
      </p:sp>
      <p:pic>
        <p:nvPicPr>
          <p:cNvPr id="29698" name="Picture 2" descr="Afbeeldingsresultaat voor drawing me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21" y="3268022"/>
            <a:ext cx="4137857" cy="289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290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2571" y="2727997"/>
            <a:ext cx="6019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WERKEN VAN 11u TOT 16u = 5 uur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2573" y="3251217"/>
            <a:ext cx="6019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WERKEN VAN 20u TOT 23u = 3 uur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408504" y="3866322"/>
            <a:ext cx="1183151" cy="99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63809" y="3968146"/>
            <a:ext cx="1027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8 uur</a:t>
            </a:r>
          </a:p>
        </p:txBody>
      </p:sp>
    </p:spTree>
    <p:extLst>
      <p:ext uri="{BB962C8B-B14F-4D97-AF65-F5344CB8AC3E}">
        <p14:creationId xmlns:p14="http://schemas.microsoft.com/office/powerpoint/2010/main" val="30133395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8458" y="2497261"/>
            <a:ext cx="7493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WERKEN VAN WOENSDAG TOT ZONDAG</a:t>
            </a:r>
          </a:p>
        </p:txBody>
      </p:sp>
      <p:pic>
        <p:nvPicPr>
          <p:cNvPr id="1026" name="Picture 2" descr="Afbeeldingsresultaat voor drawing ag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79" y="3857668"/>
            <a:ext cx="3238605" cy="23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9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2573" y="2391081"/>
            <a:ext cx="8263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OPTIE 2: WE VOELEN DE BELASTING TE LANG</a:t>
            </a:r>
          </a:p>
        </p:txBody>
      </p:sp>
      <p:pic>
        <p:nvPicPr>
          <p:cNvPr id="9220" name="Picture 4" descr="480 Rock and Water ideas | landscape paintings, art painting, painting">
            <a:extLst>
              <a:ext uri="{FF2B5EF4-FFF2-40B4-BE49-F238E27FC236}">
                <a16:creationId xmlns:a16="http://schemas.microsoft.com/office/drawing/2014/main" id="{BC08EEF5-74CA-6E47-BD8F-4B78807D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599287"/>
            <a:ext cx="29845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857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7" y="24303"/>
            <a:ext cx="10515600" cy="1325563"/>
          </a:xfrm>
        </p:spPr>
        <p:txBody>
          <a:bodyPr/>
          <a:lstStyle/>
          <a:p>
            <a:r>
              <a:rPr lang="en-US" dirty="0" err="1"/>
              <a:t>Werken</a:t>
            </a:r>
            <a:r>
              <a:rPr lang="en-US" dirty="0"/>
              <a:t> in het weekend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5366D7-3D12-4BFD-96D6-1708E7DBBFAD}"/>
              </a:ext>
            </a:extLst>
          </p:cNvPr>
          <p:cNvSpPr/>
          <p:nvPr/>
        </p:nvSpPr>
        <p:spPr>
          <a:xfrm>
            <a:off x="7994157" y="2552369"/>
            <a:ext cx="1706794" cy="29419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531261-1C26-41E4-BE0C-EE9AC3EBEDBE}"/>
              </a:ext>
            </a:extLst>
          </p:cNvPr>
          <p:cNvSpPr/>
          <p:nvPr/>
        </p:nvSpPr>
        <p:spPr>
          <a:xfrm>
            <a:off x="7872237" y="5458079"/>
            <a:ext cx="1706794" cy="37812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E41A8-235C-4DC0-99B2-7E5B1F9C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1280787"/>
            <a:ext cx="10983858" cy="227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B7FD9-F005-4B6A-AF71-94967CD7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71" y="3621430"/>
            <a:ext cx="10983858" cy="23852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C7D31-AC91-47D9-8C2A-978F4C37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42686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separation</a:t>
            </a:r>
            <a:r>
              <a:rPr lang="nl-NL" dirty="0"/>
              <a:t> 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A9FE7-7766-40CA-8C4D-870824C0A85C}"/>
              </a:ext>
            </a:extLst>
          </p:cNvPr>
          <p:cNvSpPr txBox="1"/>
          <p:nvPr/>
        </p:nvSpPr>
        <p:spPr>
          <a:xfrm>
            <a:off x="306317" y="1113906"/>
            <a:ext cx="4722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19% van de respondenten geeft aan in </a:t>
            </a:r>
            <a:r>
              <a:rPr lang="nl-NL" sz="1600" dirty="0" err="1"/>
              <a:t>work</a:t>
            </a:r>
            <a:r>
              <a:rPr lang="nl-NL" sz="1600" dirty="0"/>
              <a:t>-life </a:t>
            </a:r>
            <a:r>
              <a:rPr lang="nl-NL" sz="1600" dirty="0" err="1"/>
              <a:t>separation</a:t>
            </a:r>
            <a:r>
              <a:rPr lang="nl-NL" sz="1600" dirty="0"/>
              <a:t> te kunnen werken, 15,9% werkt en leeft in een gebalanceerde </a:t>
            </a:r>
            <a:r>
              <a:rPr lang="nl-NL" sz="1600" dirty="0" err="1"/>
              <a:t>work</a:t>
            </a:r>
            <a:r>
              <a:rPr lang="nl-NL" sz="1600" dirty="0"/>
              <a:t>-life </a:t>
            </a:r>
            <a:r>
              <a:rPr lang="nl-NL" sz="1600" dirty="0" err="1"/>
              <a:t>integration</a:t>
            </a:r>
            <a:r>
              <a:rPr lang="nl-NL" sz="1600" dirty="0"/>
              <a:t> en </a:t>
            </a:r>
            <a:r>
              <a:rPr lang="nl-NL" sz="1600" b="1" u="sng" dirty="0"/>
              <a:t>liefst 63,7% geeft aan in een ongebalanceerde </a:t>
            </a:r>
            <a:r>
              <a:rPr lang="nl-NL" sz="1600" b="1" u="sng" dirty="0" err="1"/>
              <a:t>work</a:t>
            </a:r>
            <a:r>
              <a:rPr lang="nl-NL" sz="1600" b="1" u="sng" dirty="0"/>
              <a:t>-life </a:t>
            </a:r>
            <a:r>
              <a:rPr lang="nl-NL" sz="1600" b="1" u="sng" dirty="0" err="1"/>
              <a:t>integration</a:t>
            </a:r>
            <a:r>
              <a:rPr lang="nl-NL" sz="1600" b="1" u="sng" dirty="0"/>
              <a:t> te werken</a:t>
            </a:r>
            <a:r>
              <a:rPr lang="nl-NL" sz="1600" dirty="0"/>
              <a:t>.</a:t>
            </a:r>
            <a:endParaRPr lang="nl-BE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F0265-7D13-44F9-9687-0325C7E7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29" y="317067"/>
            <a:ext cx="7055201" cy="4155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393647-6113-43CE-95D4-802CFC3AB253}"/>
              </a:ext>
            </a:extLst>
          </p:cNvPr>
          <p:cNvSpPr/>
          <p:nvPr/>
        </p:nvSpPr>
        <p:spPr>
          <a:xfrm>
            <a:off x="306317" y="2868232"/>
            <a:ext cx="47987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/>
              <a:t>Het hoger onderwijs verschilt sterk van het basis- en secundair onderwijs.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/>
              <a:t>In het </a:t>
            </a:r>
            <a:r>
              <a:rPr lang="nl-NL" sz="1600" b="1" dirty="0"/>
              <a:t>hoger onderwijs </a:t>
            </a:r>
            <a:r>
              <a:rPr lang="nl-NL" sz="1600" dirty="0"/>
              <a:t>is er </a:t>
            </a:r>
            <a:r>
              <a:rPr lang="nl-NL" sz="1600" b="1" dirty="0"/>
              <a:t>minder prevalentie van de </a:t>
            </a:r>
            <a:r>
              <a:rPr lang="nl-NL" sz="1600" b="1" dirty="0" err="1"/>
              <a:t>work</a:t>
            </a:r>
            <a:r>
              <a:rPr lang="nl-NL" sz="1600" b="1" dirty="0"/>
              <a:t>-life </a:t>
            </a:r>
            <a:r>
              <a:rPr lang="nl-NL" sz="1600" b="1" dirty="0" err="1"/>
              <a:t>separation</a:t>
            </a:r>
            <a:r>
              <a:rPr lang="nl-NL" sz="1600" dirty="0"/>
              <a:t> (15,6% tegenover 20,2% in het basisonderwijs en 19,9% in het secundair onderwijs),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/>
              <a:t>ook beduidend </a:t>
            </a:r>
            <a:r>
              <a:rPr lang="nl-NL" sz="1600" b="1" dirty="0"/>
              <a:t>minder prevalentie van de ongebalanceerde </a:t>
            </a:r>
            <a:r>
              <a:rPr lang="nl-NL" sz="1600" b="1" dirty="0" err="1"/>
              <a:t>work</a:t>
            </a:r>
            <a:r>
              <a:rPr lang="nl-NL" sz="1600" b="1" dirty="0"/>
              <a:t>-life-</a:t>
            </a:r>
            <a:r>
              <a:rPr lang="nl-NL" sz="1600" b="1" dirty="0" err="1"/>
              <a:t>integration</a:t>
            </a:r>
            <a:r>
              <a:rPr lang="nl-NL" sz="1600" b="1" dirty="0"/>
              <a:t> </a:t>
            </a:r>
            <a:r>
              <a:rPr lang="nl-NL" sz="1600" dirty="0"/>
              <a:t>(48,6% tegenover 68% en 68,1%).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b="1" dirty="0"/>
              <a:t>Het hoger onderwijs zit daarmee nadrukkelijk meer in de gebalanceerde </a:t>
            </a:r>
            <a:r>
              <a:rPr lang="nl-NL" sz="1600" b="1" dirty="0" err="1"/>
              <a:t>work</a:t>
            </a:r>
            <a:r>
              <a:rPr lang="nl-NL" sz="1600" b="1" dirty="0"/>
              <a:t>-life </a:t>
            </a:r>
            <a:r>
              <a:rPr lang="nl-NL" sz="1600" b="1" dirty="0" err="1"/>
              <a:t>separation</a:t>
            </a:r>
            <a:r>
              <a:rPr lang="nl-NL" sz="1600" b="1" dirty="0"/>
              <a:t> variant</a:t>
            </a:r>
            <a:r>
              <a:rPr lang="nl-NL" sz="1600" dirty="0"/>
              <a:t>, met 32% tegenover 11% en 11,4%.</a:t>
            </a:r>
            <a:endParaRPr lang="nl-BE" sz="1600" dirty="0"/>
          </a:p>
          <a:p>
            <a:pPr algn="just">
              <a:spcAft>
                <a:spcPts val="0"/>
              </a:spcAft>
            </a:pPr>
            <a:r>
              <a:rPr lang="nl-NL" sz="16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5BB6E-9DD8-4D61-83FA-31267DBB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06168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separation</a:t>
            </a:r>
            <a:r>
              <a:rPr lang="nl-NL" dirty="0"/>
              <a:t> 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C4DCE-1432-4075-B778-14AF06D04D33}"/>
              </a:ext>
            </a:extLst>
          </p:cNvPr>
          <p:cNvSpPr txBox="1"/>
          <p:nvPr/>
        </p:nvSpPr>
        <p:spPr>
          <a:xfrm>
            <a:off x="541340" y="1147157"/>
            <a:ext cx="51279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groene groep rapporteert meer </a:t>
            </a:r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separation</a:t>
            </a:r>
            <a:r>
              <a:rPr lang="nl-NL" dirty="0"/>
              <a:t> (20,2%) dan de oranje groep (11,8%) en de rode groep (15,7%), en ook vaker een gebalanceerde </a:t>
            </a:r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integration</a:t>
            </a:r>
            <a:r>
              <a:rPr lang="nl-NL" dirty="0"/>
              <a:t> (17,9% tegenover 11% en 7,8%). </a:t>
            </a:r>
          </a:p>
          <a:p>
            <a:r>
              <a:rPr lang="nl-NL" dirty="0"/>
              <a:t>De </a:t>
            </a:r>
            <a:r>
              <a:rPr lang="nl-NL" dirty="0">
                <a:solidFill>
                  <a:srgbClr val="FF0000"/>
                </a:solidFill>
              </a:rPr>
              <a:t>ongebalanceerde </a:t>
            </a:r>
            <a:r>
              <a:rPr lang="nl-NL" dirty="0" err="1">
                <a:solidFill>
                  <a:srgbClr val="FF0000"/>
                </a:solidFill>
              </a:rPr>
              <a:t>work</a:t>
            </a:r>
            <a:r>
              <a:rPr lang="nl-NL" dirty="0">
                <a:solidFill>
                  <a:srgbClr val="FF0000"/>
                </a:solidFill>
              </a:rPr>
              <a:t>-life </a:t>
            </a:r>
            <a:r>
              <a:rPr lang="nl-NL" dirty="0" err="1">
                <a:solidFill>
                  <a:srgbClr val="FF0000"/>
                </a:solidFill>
              </a:rPr>
              <a:t>integration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komt dan weer meer voor bij de oranje groep (76%) en rode groep (74,2%) dan bij de groene groep (60,5%). </a:t>
            </a:r>
          </a:p>
          <a:p>
            <a:endParaRPr lang="nl-NL" b="1" u="sng" dirty="0"/>
          </a:p>
          <a:p>
            <a:r>
              <a:rPr lang="nl-NL" b="1" u="sng" dirty="0"/>
              <a:t>We zien dus een sterk verband tussen de werk-privé balans en het risico op </a:t>
            </a:r>
            <a:r>
              <a:rPr lang="nl-NL" b="1" u="sng" dirty="0" err="1"/>
              <a:t>burnout</a:t>
            </a:r>
            <a:r>
              <a:rPr lang="nl-NL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6BAC6-CB90-4003-A1B7-4B894B8F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42" y="503612"/>
            <a:ext cx="5806018" cy="4397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7ACD5-CF6D-4A51-8E14-04F6EE8E7E1D}"/>
              </a:ext>
            </a:extLst>
          </p:cNvPr>
          <p:cNvSpPr/>
          <p:nvPr/>
        </p:nvSpPr>
        <p:spPr>
          <a:xfrm>
            <a:off x="6873749" y="2945478"/>
            <a:ext cx="889463" cy="139775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5422B0-28F0-4F43-8EAC-BB04096A6B70}"/>
              </a:ext>
            </a:extLst>
          </p:cNvPr>
          <p:cNvSpPr/>
          <p:nvPr/>
        </p:nvSpPr>
        <p:spPr>
          <a:xfrm>
            <a:off x="8655443" y="2945478"/>
            <a:ext cx="889463" cy="139775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8F5C5-C381-44AB-A264-6DA0F84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18865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separation</a:t>
            </a:r>
            <a:r>
              <a:rPr lang="nl-NL" dirty="0"/>
              <a:t> 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95E51-017A-4D49-B937-54E9B0C2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15" y="357448"/>
            <a:ext cx="5704345" cy="601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C4DCE-1432-4075-B778-14AF06D04D33}"/>
              </a:ext>
            </a:extLst>
          </p:cNvPr>
          <p:cNvSpPr txBox="1"/>
          <p:nvPr/>
        </p:nvSpPr>
        <p:spPr>
          <a:xfrm>
            <a:off x="541340" y="1213658"/>
            <a:ext cx="51279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</a:t>
            </a:r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separation</a:t>
            </a:r>
            <a:r>
              <a:rPr lang="nl-NL" dirty="0"/>
              <a:t> is veel couranter bij het niet-onderwijzend personeel (27,4% tegenover 14,9%) en dat zij ook vaker een gebalanceerde </a:t>
            </a:r>
            <a:r>
              <a:rPr lang="nl-NL" dirty="0" err="1"/>
              <a:t>work</a:t>
            </a:r>
            <a:r>
              <a:rPr lang="nl-NL" dirty="0"/>
              <a:t>-life </a:t>
            </a:r>
            <a:r>
              <a:rPr lang="nl-NL" dirty="0" err="1"/>
              <a:t>integration</a:t>
            </a:r>
            <a:r>
              <a:rPr lang="nl-NL" dirty="0"/>
              <a:t> ervaren (27,7% tegenover 11,2%).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</a:t>
            </a:r>
            <a:r>
              <a:rPr lang="nl-NL" b="1" u="sng" dirty="0"/>
              <a:t>onderwijzend personeel rapporteert bijgevolg een sterk hoger percentage voor de ongebalanceerde </a:t>
            </a:r>
            <a:r>
              <a:rPr lang="nl-NL" b="1" u="sng" dirty="0" err="1"/>
              <a:t>work</a:t>
            </a:r>
            <a:r>
              <a:rPr lang="nl-NL" b="1" u="sng" dirty="0"/>
              <a:t>-life </a:t>
            </a:r>
            <a:r>
              <a:rPr lang="nl-NL" b="1" u="sng" dirty="0" err="1"/>
              <a:t>integration</a:t>
            </a:r>
            <a:r>
              <a:rPr lang="nl-NL" dirty="0"/>
              <a:t> (73,4% tegenover 41,3%). 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A5915-4F1B-4546-A20D-0B357F5EB9AB}"/>
              </a:ext>
            </a:extLst>
          </p:cNvPr>
          <p:cNvSpPr/>
          <p:nvPr/>
        </p:nvSpPr>
        <p:spPr>
          <a:xfrm>
            <a:off x="7626392" y="3798981"/>
            <a:ext cx="2473572" cy="4832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FEC635-764A-4373-A6F3-773D3D0A90C8}"/>
              </a:ext>
            </a:extLst>
          </p:cNvPr>
          <p:cNvSpPr/>
          <p:nvPr/>
        </p:nvSpPr>
        <p:spPr>
          <a:xfrm>
            <a:off x="7626392" y="5713680"/>
            <a:ext cx="2473572" cy="48329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74063-410C-4C31-A220-8018BA5A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9470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8783" y="2390065"/>
            <a:ext cx="1021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NOOD AAN MENTALE HYGIËNE </a:t>
            </a:r>
            <a:r>
              <a:rPr lang="nl-BE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NAAST</a:t>
            </a:r>
            <a:r>
              <a:rPr lang="nl-BE" sz="2800" dirty="0">
                <a:latin typeface="Palatino Linotype" panose="02040502050505030304" pitchFamily="18" charset="0"/>
              </a:rPr>
              <a:t> DE WERKVLOER</a:t>
            </a:r>
          </a:p>
        </p:txBody>
      </p:sp>
      <p:pic>
        <p:nvPicPr>
          <p:cNvPr id="27650" name="Picture 2" descr="Afbeeldingsresultaat voor drawing fo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39" y="3748199"/>
            <a:ext cx="5221495" cy="24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430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0567" y="2390065"/>
            <a:ext cx="8247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TRANSITIEMOMENTEN EN SNEL SCHAKELEN</a:t>
            </a:r>
          </a:p>
        </p:txBody>
      </p:sp>
      <p:pic>
        <p:nvPicPr>
          <p:cNvPr id="30722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72" y="3364397"/>
            <a:ext cx="2996648" cy="29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127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3875" y="2390065"/>
            <a:ext cx="6860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JAARLIJKSE VAKANTIE EN BURN-OUT</a:t>
            </a:r>
          </a:p>
        </p:txBody>
      </p:sp>
      <p:pic>
        <p:nvPicPr>
          <p:cNvPr id="2050" name="Picture 2" descr="Afbeeldingsresultaat voor drawing stop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42" y="36971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1592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6274" y="2566025"/>
            <a:ext cx="644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WEES AANWEZIG IN HET MOMENT</a:t>
            </a:r>
          </a:p>
        </p:txBody>
      </p:sp>
      <p:pic>
        <p:nvPicPr>
          <p:cNvPr id="35842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37" y="3394166"/>
            <a:ext cx="3255134" cy="32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802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6274" y="2566025"/>
            <a:ext cx="608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DO OR DO NOT, THERE IS NO TRY</a:t>
            </a:r>
          </a:p>
        </p:txBody>
      </p:sp>
      <p:pic>
        <p:nvPicPr>
          <p:cNvPr id="11266" name="Picture 2" descr="ORIGINAL DR WHO pencil drawing | Etsy | Pencil drawings, Yoda drawing, Star  wars tatt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19" y="3503692"/>
            <a:ext cx="3864163" cy="27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446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3960" y="2311572"/>
            <a:ext cx="4580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INTRINSIEKE MOTIVATIE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6855" y="2311572"/>
            <a:ext cx="462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EXTRINSIEKE MOTIVATIE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57801" y="2573182"/>
            <a:ext cx="177910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fbeeldingsresultaat voor drawing d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28" y="3657944"/>
            <a:ext cx="2898981" cy="25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0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7895" y="2391081"/>
            <a:ext cx="783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VOORBEELD VAN EEN GLAS VASTHOUDEN</a:t>
            </a:r>
          </a:p>
        </p:txBody>
      </p:sp>
      <p:pic>
        <p:nvPicPr>
          <p:cNvPr id="11266" name="Picture 2" descr="Woman&amp;#39;s Hand holding Champagne Glass Drawing by CSA Images">
            <a:extLst>
              <a:ext uri="{FF2B5EF4-FFF2-40B4-BE49-F238E27FC236}">
                <a16:creationId xmlns:a16="http://schemas.microsoft.com/office/drawing/2014/main" id="{C4461E3C-98D3-B74C-82E2-E219B3C2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8" y="3579157"/>
            <a:ext cx="1894104" cy="24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908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3960" y="2311572"/>
            <a:ext cx="4580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INTRINSIEKE MOTIVATIE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6855" y="2311572"/>
            <a:ext cx="462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EXTRINSIEKE MOTIVATIE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7801" y="2573182"/>
            <a:ext cx="177910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2842591" y="2965597"/>
            <a:ext cx="1451" cy="8228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12647" y="3919210"/>
            <a:ext cx="337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TAKEN ZIJN LEUK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1079" y="4442430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HOBBY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465523" y="2965597"/>
            <a:ext cx="1451" cy="8228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03969" y="3919210"/>
            <a:ext cx="4323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TAKEN ZIJN NIET LEUK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4354" y="4442430"/>
            <a:ext cx="314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FOCUS OP LOON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5511" y="4965650"/>
            <a:ext cx="461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FOCUS OP WAARDERING</a:t>
            </a:r>
          </a:p>
        </p:txBody>
      </p:sp>
    </p:spTree>
    <p:extLst>
      <p:ext uri="{BB962C8B-B14F-4D97-AF65-F5344CB8AC3E}">
        <p14:creationId xmlns:p14="http://schemas.microsoft.com/office/powerpoint/2010/main" val="35612049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3960" y="2311572"/>
            <a:ext cx="4625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INTRINSIEKE REGULATIE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6855" y="2311572"/>
            <a:ext cx="4665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EXTRINSIEKE REGULATIE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7801" y="2573182"/>
            <a:ext cx="177910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29327" y="3507258"/>
            <a:ext cx="923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GEÏNTEGREERDE &amp; GEÏDENTIFICEERDE REGULATIE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17235" y="2573182"/>
            <a:ext cx="2027584" cy="8558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73323" y="4508446"/>
            <a:ext cx="43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TAKEN ZIJN NIET LEUK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9359" y="5031666"/>
            <a:ext cx="309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HOGER BELANG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44616" y="5554886"/>
            <a:ext cx="518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LINK MET EIGEN WAARDEN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42992" y="2573182"/>
            <a:ext cx="9940" cy="8558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0">
            <a:extLst>
              <a:ext uri="{FF2B5EF4-FFF2-40B4-BE49-F238E27FC236}">
                <a16:creationId xmlns:a16="http://schemas.microsoft.com/office/drawing/2014/main" id="{0E878600-DC15-6340-A1E3-2D27D6F03DAB}"/>
              </a:ext>
            </a:extLst>
          </p:cNvPr>
          <p:cNvCxnSpPr>
            <a:cxnSpLocks/>
          </p:cNvCxnSpPr>
          <p:nvPr/>
        </p:nvCxnSpPr>
        <p:spPr>
          <a:xfrm flipV="1">
            <a:off x="6545016" y="1775012"/>
            <a:ext cx="0" cy="7981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>
            <a:extLst>
              <a:ext uri="{FF2B5EF4-FFF2-40B4-BE49-F238E27FC236}">
                <a16:creationId xmlns:a16="http://schemas.microsoft.com/office/drawing/2014/main" id="{6766FCA3-B4E1-7C48-B17C-B13F9FF8A255}"/>
              </a:ext>
            </a:extLst>
          </p:cNvPr>
          <p:cNvSpPr txBox="1"/>
          <p:nvPr/>
        </p:nvSpPr>
        <p:spPr>
          <a:xfrm>
            <a:off x="4396248" y="1251791"/>
            <a:ext cx="5964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GEÏNTROJECTEERDE REGULATIE</a:t>
            </a:r>
          </a:p>
        </p:txBody>
      </p:sp>
    </p:spTree>
    <p:extLst>
      <p:ext uri="{BB962C8B-B14F-4D97-AF65-F5344CB8AC3E}">
        <p14:creationId xmlns:p14="http://schemas.microsoft.com/office/powerpoint/2010/main" val="33486393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867" y="2092317"/>
            <a:ext cx="931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NOOIT GENOEG OF GEDAAN WAT DUURZAAM WAS</a:t>
            </a:r>
          </a:p>
        </p:txBody>
      </p:sp>
      <p:pic>
        <p:nvPicPr>
          <p:cNvPr id="4098" name="Picture 2" descr="Conclusion - Global Food Crisis">
            <a:extLst>
              <a:ext uri="{FF2B5EF4-FFF2-40B4-BE49-F238E27FC236}">
                <a16:creationId xmlns:a16="http://schemas.microsoft.com/office/drawing/2014/main" id="{55C1DFCB-4255-CB4A-8826-24BD0E44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73" y="3646714"/>
            <a:ext cx="2105115" cy="2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132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4B3C30-1E29-4097-A5EE-45DEFFC84157}"/>
              </a:ext>
            </a:extLst>
          </p:cNvPr>
          <p:cNvSpPr/>
          <p:nvPr/>
        </p:nvSpPr>
        <p:spPr>
          <a:xfrm>
            <a:off x="402076" y="1396557"/>
            <a:ext cx="11426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de literatuur spreekt men van een </a:t>
            </a:r>
            <a:r>
              <a:rPr lang="nl-BE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recovery, een behoefte om tijd en ruimte te krijgen om te herstellen van een werkdag. </a:t>
            </a:r>
            <a:endParaRPr lang="nl-BE" b="1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Onze resultaten geven aan dat er </a:t>
            </a:r>
            <a:r>
              <a:rPr lang="nl-BE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ernstige bezorgheden 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zijn op het vlak van deze </a:t>
            </a:r>
            <a:r>
              <a:rPr lang="nl-BE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herstelmogelijkheden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40CEF-4B27-4EA0-8474-AB6A0E77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" y="2483753"/>
            <a:ext cx="10988703" cy="3960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0C8631-44A2-47F3-B529-4C0582CC4749}"/>
              </a:ext>
            </a:extLst>
          </p:cNvPr>
          <p:cNvSpPr/>
          <p:nvPr/>
        </p:nvSpPr>
        <p:spPr>
          <a:xfrm>
            <a:off x="4972455" y="5780059"/>
            <a:ext cx="2247089" cy="5471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585C8-DC93-4F00-BF48-E98928E9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55646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B85FC-D9CA-427E-A79C-EE22E8E7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5" y="1392994"/>
            <a:ext cx="11813813" cy="4233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C333DE-11FC-4408-B0A1-3FF9E517F58D}"/>
              </a:ext>
            </a:extLst>
          </p:cNvPr>
          <p:cNvSpPr/>
          <p:nvPr/>
        </p:nvSpPr>
        <p:spPr>
          <a:xfrm>
            <a:off x="4691974" y="4587219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816042-B9EC-4F9E-B997-9D485C093B6B}"/>
              </a:ext>
            </a:extLst>
          </p:cNvPr>
          <p:cNvSpPr/>
          <p:nvPr/>
        </p:nvSpPr>
        <p:spPr>
          <a:xfrm>
            <a:off x="4691975" y="3991638"/>
            <a:ext cx="2247089" cy="443246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27000">
              <a:srgbClr val="FFC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ECC59-98C5-418B-B5A4-9B1C971844E7}"/>
              </a:ext>
            </a:extLst>
          </p:cNvPr>
          <p:cNvSpPr/>
          <p:nvPr/>
        </p:nvSpPr>
        <p:spPr>
          <a:xfrm>
            <a:off x="4691974" y="3284460"/>
            <a:ext cx="2247089" cy="5471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DAEAC-4243-4A22-9DD7-58058A6A4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49137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816042-B9EC-4F9E-B997-9D485C093B6B}"/>
              </a:ext>
            </a:extLst>
          </p:cNvPr>
          <p:cNvSpPr/>
          <p:nvPr/>
        </p:nvSpPr>
        <p:spPr>
          <a:xfrm>
            <a:off x="4691975" y="3991638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2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ECC59-98C5-418B-B5A4-9B1C971844E7}"/>
              </a:ext>
            </a:extLst>
          </p:cNvPr>
          <p:cNvSpPr/>
          <p:nvPr/>
        </p:nvSpPr>
        <p:spPr>
          <a:xfrm>
            <a:off x="4691974" y="3284460"/>
            <a:ext cx="2247089" cy="5471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AE021-0268-4B2C-9079-59E27677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61" y="2161803"/>
            <a:ext cx="10860935" cy="31031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E53318-1991-4174-B852-29C54275016B}"/>
              </a:ext>
            </a:extLst>
          </p:cNvPr>
          <p:cNvSpPr/>
          <p:nvPr/>
        </p:nvSpPr>
        <p:spPr>
          <a:xfrm>
            <a:off x="4691974" y="4326629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5233480" y="189423"/>
            <a:ext cx="65467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cijfers blijken alarmerend met het oog op de herstelmogelijkheden van personeel. We zien ook dat het </a:t>
            </a:r>
            <a:r>
              <a:rPr lang="nl-BE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tekort aan avondrust nog sterker is bij het onderwijzend personeel 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(62,5% komt slechts sporadisch of (bijna) nooit tot rust) dan bij het niet-onderwijzend personeel (42,8%).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B2F4E-1325-46B0-881C-B3756E8F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96378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4B3C30-1E29-4097-A5EE-45DEFFC84157}"/>
              </a:ext>
            </a:extLst>
          </p:cNvPr>
          <p:cNvSpPr/>
          <p:nvPr/>
        </p:nvSpPr>
        <p:spPr>
          <a:xfrm>
            <a:off x="402076" y="1396557"/>
            <a:ext cx="11426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36,1% van de respondenten komt ook maar </a:t>
            </a:r>
            <a:r>
              <a:rPr lang="nl-BE" b="1" u="sng" dirty="0"/>
              <a:t>sporadisch of (bijna) nooit tot rust in het weekend</a:t>
            </a:r>
            <a:r>
              <a:rPr lang="nl-BE" dirty="0"/>
              <a:t>. Bij 34,6% van de respondenten lukt dit vaak of altijd. </a:t>
            </a:r>
          </a:p>
          <a:p>
            <a:r>
              <a:rPr lang="nl-BE" dirty="0"/>
              <a:t>Ook hier zien we een beperkte tegemoetkoming aan de </a:t>
            </a:r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recovery.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932CB-56D0-4DF5-ACD8-3560423A5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9" y="2504576"/>
            <a:ext cx="11313013" cy="4067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4C03D9-C37F-4EEE-AE42-3D426EBB80C1}"/>
              </a:ext>
            </a:extLst>
          </p:cNvPr>
          <p:cNvSpPr/>
          <p:nvPr/>
        </p:nvSpPr>
        <p:spPr>
          <a:xfrm>
            <a:off x="4991909" y="6024534"/>
            <a:ext cx="2247089" cy="5471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8898B-5053-493A-B91C-1336545A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48720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4B3C30-1E29-4097-A5EE-45DEFFC84157}"/>
              </a:ext>
            </a:extLst>
          </p:cNvPr>
          <p:cNvSpPr/>
          <p:nvPr/>
        </p:nvSpPr>
        <p:spPr>
          <a:xfrm>
            <a:off x="230488" y="1027248"/>
            <a:ext cx="11426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Deze cijfers worden opnieuw sterk beïnvloed door het </a:t>
            </a:r>
            <a:r>
              <a:rPr lang="nl-BE" dirty="0" err="1"/>
              <a:t>burnoutrisico</a:t>
            </a:r>
            <a:r>
              <a:rPr lang="nl-BE" dirty="0"/>
              <a:t>. Bij de groene groep komt 42,5% van de respondenten vaak of altijd tot rust in het weekend, terwijl dit bij de oranje groep (18%) en rode groep (9,9%) beduidend lager ligt. We vinden hier dus een logisch verband, waarvan de richting moeilijk te interpreteren is. Het is mogelijk dat onvoldoende rustmomenten leidt tot hogere </a:t>
            </a:r>
            <a:r>
              <a:rPr lang="nl-BE" dirty="0" err="1"/>
              <a:t>burnoutrisico’s</a:t>
            </a:r>
            <a:r>
              <a:rPr lang="nl-BE" dirty="0"/>
              <a:t>, maar het is ook mogelijk dat de respondenten die dicht bij een </a:t>
            </a:r>
            <a:r>
              <a:rPr lang="nl-BE" dirty="0" err="1"/>
              <a:t>burnout</a:t>
            </a:r>
            <a:r>
              <a:rPr lang="nl-BE" dirty="0"/>
              <a:t> komen omwille van hun situatie ook niet meer tot rust komen.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C03D9-C37F-4EEE-AE42-3D426EBB80C1}"/>
              </a:ext>
            </a:extLst>
          </p:cNvPr>
          <p:cNvSpPr/>
          <p:nvPr/>
        </p:nvSpPr>
        <p:spPr>
          <a:xfrm>
            <a:off x="4991909" y="6024534"/>
            <a:ext cx="2247089" cy="5471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B4B3D-B198-4140-B3DC-BAE843CC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8" y="2691521"/>
            <a:ext cx="11426756" cy="4094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4B9622-149C-4B97-A62C-2CA39CE88866}"/>
              </a:ext>
            </a:extLst>
          </p:cNvPr>
          <p:cNvSpPr/>
          <p:nvPr/>
        </p:nvSpPr>
        <p:spPr>
          <a:xfrm>
            <a:off x="8456844" y="5788008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6AC7E4-0D74-4734-A507-C0CC1EF4BCD5}"/>
              </a:ext>
            </a:extLst>
          </p:cNvPr>
          <p:cNvSpPr/>
          <p:nvPr/>
        </p:nvSpPr>
        <p:spPr>
          <a:xfrm>
            <a:off x="8456843" y="5182484"/>
            <a:ext cx="2247089" cy="443246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glow rad="127000">
              <a:srgbClr val="FFC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6FDBC-8480-498E-B9D5-B4AED621BA8C}"/>
              </a:ext>
            </a:extLst>
          </p:cNvPr>
          <p:cNvSpPr/>
          <p:nvPr/>
        </p:nvSpPr>
        <p:spPr>
          <a:xfrm>
            <a:off x="8456846" y="4566562"/>
            <a:ext cx="2247089" cy="45364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0B40-6544-444B-B619-851AB816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23836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4883284" y="456436"/>
            <a:ext cx="65467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cijfers blijken alarmerend met het oog op de herstelmogelijkheden van personeel. We zien ook dat het </a:t>
            </a:r>
            <a:r>
              <a:rPr lang="nl-BE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tekort aan avondrust nog sterker is bij het onderwijzend personeel </a:t>
            </a:r>
            <a:r>
              <a:rPr lang="nl-B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(62,5% komt slechts sporadisch of (bijna) nooit tot rust) dan bij het niet-onderwijzend personeel (42,8%).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78BF2-B436-433C-BCC2-475423E1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128</a:t>
            </a:fld>
            <a:endParaRPr lang="nl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D2289-825F-4FF1-A194-A08CA9C2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4" y="2369838"/>
            <a:ext cx="10638442" cy="3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38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4794445" y="268566"/>
            <a:ext cx="6546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BE" dirty="0"/>
              <a:t>We noteren ook logische bevindingen in verband met </a:t>
            </a:r>
            <a:r>
              <a:rPr lang="nl-BE" b="1" u="sng" dirty="0"/>
              <a:t>piekergedrag bij het slapengaan</a:t>
            </a:r>
            <a:r>
              <a:rPr lang="nl-BE" dirty="0"/>
              <a:t>. Terwijl 52,5% van de groene groep sporadisch of (bijna) nooit piekert bij het slapengaan, doet 46,7% van de oranje groep en 59,7% van de rode groep dat vaak of altijd. Het niet </a:t>
            </a:r>
            <a:r>
              <a:rPr lang="nl-BE" b="1" dirty="0"/>
              <a:t>mentaal</a:t>
            </a:r>
            <a:r>
              <a:rPr lang="nl-BE" dirty="0"/>
              <a:t> </a:t>
            </a:r>
            <a:r>
              <a:rPr lang="nl-BE" b="1" dirty="0" err="1"/>
              <a:t>deconnecteren</a:t>
            </a:r>
            <a:r>
              <a:rPr lang="nl-BE" dirty="0"/>
              <a:t> van het werk is hier duidelijk gecorreleerd met het </a:t>
            </a:r>
            <a:r>
              <a:rPr lang="nl-BE" b="1" dirty="0" err="1"/>
              <a:t>burnoutrisico</a:t>
            </a:r>
            <a:r>
              <a:rPr lang="nl-BE" dirty="0"/>
              <a:t>. 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62B7-0C62-438D-8E94-E13C44DF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8" y="2323549"/>
            <a:ext cx="10967599" cy="39298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42797-2AC4-4CA0-B370-998588F00E93}"/>
              </a:ext>
            </a:extLst>
          </p:cNvPr>
          <p:cNvSpPr/>
          <p:nvPr/>
        </p:nvSpPr>
        <p:spPr>
          <a:xfrm>
            <a:off x="8141077" y="5204610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2334A7-816A-411C-B976-28217AA6D1B8}"/>
              </a:ext>
            </a:extLst>
          </p:cNvPr>
          <p:cNvSpPr/>
          <p:nvPr/>
        </p:nvSpPr>
        <p:spPr>
          <a:xfrm>
            <a:off x="8141077" y="4682330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C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E2B601-9D4C-44AB-ACA4-E532B9A77865}"/>
              </a:ext>
            </a:extLst>
          </p:cNvPr>
          <p:cNvSpPr/>
          <p:nvPr/>
        </p:nvSpPr>
        <p:spPr>
          <a:xfrm>
            <a:off x="4364743" y="4182386"/>
            <a:ext cx="2247089" cy="30395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DC9F4-877F-40EB-9555-AABFB592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729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146" y="2391081"/>
            <a:ext cx="8228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OPTIE 3: WE ZIJN NIET GEKNIPT VOOR DE JOB</a:t>
            </a:r>
          </a:p>
        </p:txBody>
      </p:sp>
      <p:pic>
        <p:nvPicPr>
          <p:cNvPr id="7170" name="Picture 2" descr="Estafette mannen kleurplaat | Gratis Kleurplaten prin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86" y="3585974"/>
            <a:ext cx="3377384" cy="23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56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4794445" y="268566"/>
            <a:ext cx="71670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BE" dirty="0"/>
              <a:t>60,6% van de respondenten werkt vaak of altijd na vijf uur ’s avonds, 38,8% zelfs vaak of altijd na acht uur ’s avonds. Als we kijken naar de mensen die vaak of altijd na vijf uur ’s avonds werken dan geeft 67,9% aan slechts sporadisch of (bijna nooit) tot rust te komen. Bij de respondenten die vaak of altijd na acht uur ’s avond werken, stijgt dit percentage zelfs naar 76,5%. </a:t>
            </a:r>
            <a:r>
              <a:rPr lang="nl-BE" b="1" u="sng" dirty="0"/>
              <a:t>Dit wijst op een sterke nood om te kunnen </a:t>
            </a:r>
            <a:r>
              <a:rPr lang="nl-BE" b="1" u="sng" dirty="0" err="1"/>
              <a:t>deconnecteren</a:t>
            </a:r>
            <a:r>
              <a:rPr lang="nl-BE" b="1" u="sng" dirty="0"/>
              <a:t> na vijf uur en zeker na acht uur</a:t>
            </a:r>
            <a:r>
              <a:rPr lang="nl-BE" dirty="0"/>
              <a:t>. 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E2B601-9D4C-44AB-ACA4-E532B9A77865}"/>
              </a:ext>
            </a:extLst>
          </p:cNvPr>
          <p:cNvSpPr/>
          <p:nvPr/>
        </p:nvSpPr>
        <p:spPr>
          <a:xfrm>
            <a:off x="4604424" y="4035762"/>
            <a:ext cx="2247089" cy="50705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6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859D5-892F-492C-9DCF-DC72412C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5" y="2319690"/>
            <a:ext cx="5868467" cy="3166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D2B84-8706-4C1A-804D-57F0AB5C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79" y="2302626"/>
            <a:ext cx="6292423" cy="3183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70B5D5-C3C4-4EEE-977E-BEC3B22986CD}"/>
              </a:ext>
            </a:extLst>
          </p:cNvPr>
          <p:cNvSpPr/>
          <p:nvPr/>
        </p:nvSpPr>
        <p:spPr>
          <a:xfrm>
            <a:off x="1771903" y="4194961"/>
            <a:ext cx="1562260" cy="82592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DC71D4-AD08-4963-9565-140D759BE5FA}"/>
              </a:ext>
            </a:extLst>
          </p:cNvPr>
          <p:cNvSpPr/>
          <p:nvPr/>
        </p:nvSpPr>
        <p:spPr>
          <a:xfrm>
            <a:off x="7984281" y="4217033"/>
            <a:ext cx="1562260" cy="82592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E7428-C324-492B-8386-48BDA2FA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26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4794445" y="268566"/>
            <a:ext cx="7167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We zien een duidelijk frequentere arbeid na vijf uur bij het onderwijzend personeel (68,4% vaak of altijd) dan bij het niet-onderwijzend personeel (40,8%), en een gelijkaardige trend bij het werken na acht uur ’s avonds (46,2% tegenover 20,2%).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2334A7-816A-411C-B976-28217AA6D1B8}"/>
              </a:ext>
            </a:extLst>
          </p:cNvPr>
          <p:cNvSpPr/>
          <p:nvPr/>
        </p:nvSpPr>
        <p:spPr>
          <a:xfrm>
            <a:off x="8506837" y="5226163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chemeClr val="accent2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6F33F3-5E6B-4337-A387-F88C9C8ED173}"/>
              </a:ext>
            </a:extLst>
          </p:cNvPr>
          <p:cNvSpPr/>
          <p:nvPr/>
        </p:nvSpPr>
        <p:spPr>
          <a:xfrm>
            <a:off x="4533740" y="6146188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FE3D8-D224-4C2E-914A-9866794F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1" y="1675048"/>
            <a:ext cx="11579007" cy="251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64801-4A58-4DD8-B9FE-498FA658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0" y="4265334"/>
            <a:ext cx="11691708" cy="2512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FA64F9-29D3-4CE2-AD68-5405BF747D26}"/>
              </a:ext>
            </a:extLst>
          </p:cNvPr>
          <p:cNvSpPr/>
          <p:nvPr/>
        </p:nvSpPr>
        <p:spPr>
          <a:xfrm>
            <a:off x="8910534" y="5924565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293C65-CC3D-48F0-9B34-85DA1C789714}"/>
              </a:ext>
            </a:extLst>
          </p:cNvPr>
          <p:cNvSpPr/>
          <p:nvPr/>
        </p:nvSpPr>
        <p:spPr>
          <a:xfrm>
            <a:off x="8910534" y="3341674"/>
            <a:ext cx="2247089" cy="44324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4CCBA-5679-4DB0-A041-FC6CF3DD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98455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179945"/>
            <a:ext cx="10515600" cy="1325563"/>
          </a:xfrm>
        </p:spPr>
        <p:txBody>
          <a:bodyPr/>
          <a:lstStyle/>
          <a:p>
            <a:r>
              <a:rPr lang="en-US" dirty="0"/>
              <a:t>Need for recovery</a:t>
            </a:r>
            <a:endParaRPr lang="nl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B660C-BFBD-41FD-A24E-E9815B3F27FE}"/>
              </a:ext>
            </a:extLst>
          </p:cNvPr>
          <p:cNvSpPr/>
          <p:nvPr/>
        </p:nvSpPr>
        <p:spPr>
          <a:xfrm>
            <a:off x="363761" y="1239501"/>
            <a:ext cx="4424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Verband tussen werken in het weekend en het burn-outrisico: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Kleine verschillen voor het werken na 5u., </a:t>
            </a:r>
            <a:r>
              <a:rPr lang="nl-BE"/>
              <a:t>iets grotere </a:t>
            </a:r>
            <a:r>
              <a:rPr lang="nl-BE" dirty="0"/>
              <a:t>verschillen voor het werken na 8u.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Voor het werken op zondag zien we  echter grotere verschillen.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</a:t>
            </a:r>
            <a:r>
              <a:rPr lang="nl-BE" b="1" dirty="0" err="1"/>
              <a:t>terk</a:t>
            </a:r>
            <a:r>
              <a:rPr lang="nl-BE" b="1" dirty="0"/>
              <a:t> verband tussen werken op zondag en burn-out</a:t>
            </a:r>
            <a:r>
              <a:rPr lang="nl-BE" dirty="0"/>
              <a:t>. Dit pleit voor een echte rustdag in het weekend in de vorm van </a:t>
            </a:r>
            <a:r>
              <a:rPr lang="nl-BE" dirty="0" err="1"/>
              <a:t>deconnectie</a:t>
            </a:r>
            <a:r>
              <a:rPr lang="nl-BE" dirty="0"/>
              <a:t>.</a:t>
            </a:r>
          </a:p>
          <a:p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FA21B-7819-4FD6-8006-5996A183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900" y="1375201"/>
            <a:ext cx="6132322" cy="34129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0A225-181C-4BB2-A9C8-108BE1B9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3287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7555" y="2128703"/>
            <a:ext cx="7138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MENTALE HYGIËNE ONDERSTEUNEN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DOOR PUSH-KANALEN AF TE BOUWEN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15" y="3964580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498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217" y="2617300"/>
            <a:ext cx="8345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MAILS VERZENDEN MAAR NIET ONTVANGEN</a:t>
            </a:r>
          </a:p>
        </p:txBody>
      </p:sp>
      <p:pic>
        <p:nvPicPr>
          <p:cNvPr id="4098" name="Picture 2" descr="Afbeeldingsresultaat voor drawing e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39" y="38082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8895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9094" y="1575057"/>
            <a:ext cx="103493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VOLKSWAGEN BLOKKEERT ALS SINDS 2012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COMMUNICATIESERVERS VAN WERKNEMERS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MET PROFESSIONELE SMARTPHONE TUSSEN 18U15 EN 7U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47" y="3528392"/>
            <a:ext cx="2780002" cy="22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880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91" y="2548933"/>
            <a:ext cx="700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WHATSAPP-GROEPEN ONTMOEDIGEN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937" y="3913974"/>
            <a:ext cx="1825728" cy="18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3089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6682" y="2548933"/>
            <a:ext cx="4947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WHATSAPP EN MANUREN </a:t>
            </a:r>
          </a:p>
        </p:txBody>
      </p:sp>
      <p:pic>
        <p:nvPicPr>
          <p:cNvPr id="3076" name="Picture 4" descr="sketch drawing of a clock Clipart Image">
            <a:extLst>
              <a:ext uri="{FF2B5EF4-FFF2-40B4-BE49-F238E27FC236}">
                <a16:creationId xmlns:a16="http://schemas.microsoft.com/office/drawing/2014/main" id="{6D66CD15-75F7-84C6-0420-BC7109C8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25" y="3619090"/>
            <a:ext cx="2430206" cy="243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997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6017" y="2851725"/>
            <a:ext cx="6050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00B050"/>
                </a:solidFill>
                <a:latin typeface="Palatino Linotype" panose="02040502050505030304" pitchFamily="18" charset="0"/>
              </a:rPr>
              <a:t>RECHT</a:t>
            </a:r>
            <a:r>
              <a:rPr lang="nl-BE" sz="2800" dirty="0">
                <a:latin typeface="Palatino Linotype" panose="02040502050505030304" pitchFamily="18" charset="0"/>
              </a:rPr>
              <a:t> OM TE DECONNECTEREN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9837" y="3374945"/>
            <a:ext cx="614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PLICHT</a:t>
            </a:r>
            <a:r>
              <a:rPr lang="nl-BE" sz="2800" dirty="0">
                <a:latin typeface="Palatino Linotype" panose="02040502050505030304" pitchFamily="18" charset="0"/>
              </a:rPr>
              <a:t> OM TE DECONNECTEREN</a:t>
            </a:r>
          </a:p>
        </p:txBody>
      </p:sp>
    </p:spTree>
    <p:extLst>
      <p:ext uri="{BB962C8B-B14F-4D97-AF65-F5344CB8AC3E}">
        <p14:creationId xmlns:p14="http://schemas.microsoft.com/office/powerpoint/2010/main" val="34532918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4025" y="1783780"/>
            <a:ext cx="5619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DE VALKUIL VAN DE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ZELF-DETERMINATIE THEORIE</a:t>
            </a:r>
          </a:p>
        </p:txBody>
      </p:sp>
      <p:pic>
        <p:nvPicPr>
          <p:cNvPr id="18434" name="Picture 2" descr="Afbeeldingsresultaat voor drawing falling 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09" y="3051313"/>
            <a:ext cx="3023854" cy="35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8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740" y="2391081"/>
            <a:ext cx="7021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OPTIE 4: WE ZIJN NIET FYSIEK IN ORDE</a:t>
            </a:r>
          </a:p>
        </p:txBody>
      </p:sp>
      <p:pic>
        <p:nvPicPr>
          <p:cNvPr id="6146" name="Picture 2" descr="tired person - Google Search | Ilustrasi lukisan, Sketsa, Ilustr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13" y="3757171"/>
            <a:ext cx="3363927" cy="220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142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9426" y="3150828"/>
            <a:ext cx="837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AUTONOMIE – COMPETENTIE - THUISVOELEN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014791" y="3803065"/>
            <a:ext cx="31397" cy="22001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20251" y="3998467"/>
            <a:ext cx="19094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Cohesie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Sociale steun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Warmte?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Samen op </a:t>
            </a:r>
            <a:r>
              <a:rPr lang="nl-BE" sz="2800" dirty="0" err="1">
                <a:solidFill>
                  <a:srgbClr val="FF0000"/>
                </a:solidFill>
                <a:latin typeface="Mistral" panose="03090702030407020403" pitchFamily="66" charset="0"/>
              </a:rPr>
              <a:t>cafe</a:t>
            </a:r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797970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47650"/>
            <a:ext cx="96964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00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4518" y="2409387"/>
            <a:ext cx="515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PERSOON-ORGANISATIE FIT</a:t>
            </a:r>
          </a:p>
        </p:txBody>
      </p:sp>
      <p:pic>
        <p:nvPicPr>
          <p:cNvPr id="19458" name="Picture 2" descr="Afbeeldingsresultaat voor drawing p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09" y="3674165"/>
            <a:ext cx="22383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9497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8849" y="2128730"/>
            <a:ext cx="9569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EEN HAAIENBEDRIJF IS LEUK ALS JE EEN HAAI BENT,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MAAR NIET ALS JE EEN DOLFIJN BENT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069" y="3653316"/>
            <a:ext cx="2556653" cy="19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512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9426" y="3150828"/>
            <a:ext cx="837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AUTONOMIE – COMPETENTIE - THUISVOELEN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251" y="3998467"/>
            <a:ext cx="18517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Cohesie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Sociale steun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Warm of koud</a:t>
            </a:r>
          </a:p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Op café of niet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31835" y="1659835"/>
            <a:ext cx="9939" cy="12920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68233" y="1964492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Werken met focus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014791" y="3803065"/>
            <a:ext cx="31397" cy="22001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80438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67780" y="3998467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Verhinderd om mijn werk te doen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26908" y="1649947"/>
            <a:ext cx="9939" cy="12920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1413" y="2034380"/>
            <a:ext cx="381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FF0000"/>
                </a:solidFill>
                <a:latin typeface="Mistral" panose="03090702030407020403" pitchFamily="66" charset="0"/>
              </a:rPr>
              <a:t>Meer ruimte om zelf te beslissen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755543" y="3806323"/>
            <a:ext cx="31397" cy="22001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35806" y="3150828"/>
            <a:ext cx="900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AUTONOMIE – COMPETENTIE - VERBONDENHEID</a:t>
            </a:r>
          </a:p>
        </p:txBody>
      </p:sp>
    </p:spTree>
    <p:extLst>
      <p:ext uri="{BB962C8B-B14F-4D97-AF65-F5344CB8AC3E}">
        <p14:creationId xmlns:p14="http://schemas.microsoft.com/office/powerpoint/2010/main" val="24671651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1875" y="1710048"/>
            <a:ext cx="89299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BEWUSTE KEUZE VOOR WORK-LIFE SEPARATION,</a:t>
            </a:r>
          </a:p>
          <a:p>
            <a:r>
              <a:rPr lang="nl-BE" sz="2800" dirty="0">
                <a:latin typeface="Palatino Linotype" panose="02040502050505030304" pitchFamily="18" charset="0"/>
              </a:rPr>
              <a:t>WORK-LIFE INTEGRATION OF CO-EXISTENCE</a:t>
            </a:r>
          </a:p>
        </p:txBody>
      </p:sp>
      <p:pic>
        <p:nvPicPr>
          <p:cNvPr id="3074" name="Picture 2" descr="Scriptures">
            <a:extLst>
              <a:ext uri="{FF2B5EF4-FFF2-40B4-BE49-F238E27FC236}">
                <a16:creationId xmlns:a16="http://schemas.microsoft.com/office/drawing/2014/main" id="{F58EF7AB-858F-6D40-749A-C2C34E08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79" y="3288623"/>
            <a:ext cx="2146242" cy="277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6643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3371" y="1960565"/>
            <a:ext cx="591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REGELS ALS STRUCTUUR TEGEN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OVERBEVRAGING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639" y="3423242"/>
            <a:ext cx="1887919" cy="22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3903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962" y="1577107"/>
            <a:ext cx="92640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CULTUUR VAN DE SCHOOL 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KEUZE VAN WERKGEZINSBALANS ESSENTIEEL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INSTRUMENT TIJDENS HET REKRUTERINGSPROCES</a:t>
            </a:r>
          </a:p>
        </p:txBody>
      </p:sp>
      <p:pic>
        <p:nvPicPr>
          <p:cNvPr id="4098" name="Picture 2" descr="Job Interview Vector Art &amp; Graphics | freevector.com">
            <a:extLst>
              <a:ext uri="{FF2B5EF4-FFF2-40B4-BE49-F238E27FC236}">
                <a16:creationId xmlns:a16="http://schemas.microsoft.com/office/drawing/2014/main" id="{214C594F-D080-C940-4754-C4DFCF65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3" y="3534936"/>
            <a:ext cx="2860973" cy="25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300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8847" y="1960565"/>
            <a:ext cx="8124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REGELS ALS DRIVER VOOR BETROKKENHEID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EN VERBONDENHEID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327" y="3692234"/>
            <a:ext cx="1843505" cy="21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9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1181" y="2391081"/>
            <a:ext cx="546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EINDUITKOMST = BURN-OUT</a:t>
            </a:r>
          </a:p>
        </p:txBody>
      </p:sp>
      <p:pic>
        <p:nvPicPr>
          <p:cNvPr id="1026" name="Picture 2" descr="Afbeeldingsresultaat voor drawing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56" y="3674691"/>
            <a:ext cx="2177383" cy="254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388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8284" y="3271704"/>
            <a:ext cx="707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ER IS GEEN TIJD OM JE VUIL TE MAKEN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5707" y="2424245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35723031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ap theme p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245700" y="2590765"/>
            <a:ext cx="7975493" cy="3181465"/>
          </a:xfrm>
          <a:custGeom>
            <a:avLst/>
            <a:gdLst>
              <a:gd name="connsiteX0" fmla="*/ 5793275 w 7975493"/>
              <a:gd name="connsiteY0" fmla="*/ 2257460 h 3181465"/>
              <a:gd name="connsiteX1" fmla="*/ 7860200 w 7975493"/>
              <a:gd name="connsiteY1" fmla="*/ 1409735 h 3181465"/>
              <a:gd name="connsiteX2" fmla="*/ 7726850 w 7975493"/>
              <a:gd name="connsiteY2" fmla="*/ 1352585 h 3181465"/>
              <a:gd name="connsiteX3" fmla="*/ 6517175 w 7975493"/>
              <a:gd name="connsiteY3" fmla="*/ 781085 h 3181465"/>
              <a:gd name="connsiteX4" fmla="*/ 6507650 w 7975493"/>
              <a:gd name="connsiteY4" fmla="*/ 523910 h 3181465"/>
              <a:gd name="connsiteX5" fmla="*/ 6774350 w 7975493"/>
              <a:gd name="connsiteY5" fmla="*/ 257210 h 3181465"/>
              <a:gd name="connsiteX6" fmla="*/ 6345725 w 7975493"/>
              <a:gd name="connsiteY6" fmla="*/ 95285 h 3181465"/>
              <a:gd name="connsiteX7" fmla="*/ 4469300 w 7975493"/>
              <a:gd name="connsiteY7" fmla="*/ 962060 h 3181465"/>
              <a:gd name="connsiteX8" fmla="*/ 4116875 w 7975493"/>
              <a:gd name="connsiteY8" fmla="*/ 857285 h 3181465"/>
              <a:gd name="connsiteX9" fmla="*/ 3535850 w 7975493"/>
              <a:gd name="connsiteY9" fmla="*/ 581060 h 3181465"/>
              <a:gd name="connsiteX10" fmla="*/ 2878625 w 7975493"/>
              <a:gd name="connsiteY10" fmla="*/ 523910 h 3181465"/>
              <a:gd name="connsiteX11" fmla="*/ 2535725 w 7975493"/>
              <a:gd name="connsiteY11" fmla="*/ 295310 h 3181465"/>
              <a:gd name="connsiteX12" fmla="*/ 1707050 w 7975493"/>
              <a:gd name="connsiteY12" fmla="*/ 35 h 3181465"/>
              <a:gd name="connsiteX13" fmla="*/ 1287950 w 7975493"/>
              <a:gd name="connsiteY13" fmla="*/ 314360 h 3181465"/>
              <a:gd name="connsiteX14" fmla="*/ 1583225 w 7975493"/>
              <a:gd name="connsiteY14" fmla="*/ 457235 h 3181465"/>
              <a:gd name="connsiteX15" fmla="*/ 1487975 w 7975493"/>
              <a:gd name="connsiteY15" fmla="*/ 533435 h 3181465"/>
              <a:gd name="connsiteX16" fmla="*/ 87800 w 7975493"/>
              <a:gd name="connsiteY16" fmla="*/ 1276385 h 3181465"/>
              <a:gd name="connsiteX17" fmla="*/ 135425 w 7975493"/>
              <a:gd name="connsiteY17" fmla="*/ 1228760 h 3181465"/>
              <a:gd name="connsiteX18" fmla="*/ 2075 w 7975493"/>
              <a:gd name="connsiteY18" fmla="*/ 1838360 h 3181465"/>
              <a:gd name="connsiteX19" fmla="*/ 259250 w 7975493"/>
              <a:gd name="connsiteY19" fmla="*/ 2543210 h 3181465"/>
              <a:gd name="connsiteX20" fmla="*/ 525950 w 7975493"/>
              <a:gd name="connsiteY20" fmla="*/ 2581310 h 3181465"/>
              <a:gd name="connsiteX21" fmla="*/ 1364150 w 7975493"/>
              <a:gd name="connsiteY21" fmla="*/ 2905160 h 3181465"/>
              <a:gd name="connsiteX22" fmla="*/ 2554775 w 7975493"/>
              <a:gd name="connsiteY22" fmla="*/ 2562260 h 3181465"/>
              <a:gd name="connsiteX23" fmla="*/ 3307250 w 7975493"/>
              <a:gd name="connsiteY23" fmla="*/ 3181385 h 3181465"/>
              <a:gd name="connsiteX24" fmla="*/ 5221775 w 7975493"/>
              <a:gd name="connsiteY24" fmla="*/ 2514635 h 318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75493" h="3181465">
                <a:moveTo>
                  <a:pt x="5793275" y="2257460"/>
                </a:moveTo>
                <a:cubicBezTo>
                  <a:pt x="6665606" y="1909003"/>
                  <a:pt x="7537938" y="1560547"/>
                  <a:pt x="7860200" y="1409735"/>
                </a:cubicBezTo>
                <a:cubicBezTo>
                  <a:pt x="8182463" y="1258922"/>
                  <a:pt x="7726850" y="1352585"/>
                  <a:pt x="7726850" y="1352585"/>
                </a:cubicBezTo>
                <a:cubicBezTo>
                  <a:pt x="7503013" y="1247810"/>
                  <a:pt x="6720375" y="919197"/>
                  <a:pt x="6517175" y="781085"/>
                </a:cubicBezTo>
                <a:cubicBezTo>
                  <a:pt x="6313975" y="642973"/>
                  <a:pt x="6464788" y="611222"/>
                  <a:pt x="6507650" y="523910"/>
                </a:cubicBezTo>
                <a:cubicBezTo>
                  <a:pt x="6550512" y="436598"/>
                  <a:pt x="6801337" y="328647"/>
                  <a:pt x="6774350" y="257210"/>
                </a:cubicBezTo>
                <a:cubicBezTo>
                  <a:pt x="6747363" y="185773"/>
                  <a:pt x="6729900" y="-22190"/>
                  <a:pt x="6345725" y="95285"/>
                </a:cubicBezTo>
                <a:cubicBezTo>
                  <a:pt x="5961550" y="212760"/>
                  <a:pt x="4840775" y="835060"/>
                  <a:pt x="4469300" y="962060"/>
                </a:cubicBezTo>
                <a:cubicBezTo>
                  <a:pt x="4097825" y="1089060"/>
                  <a:pt x="4272450" y="920785"/>
                  <a:pt x="4116875" y="857285"/>
                </a:cubicBezTo>
                <a:cubicBezTo>
                  <a:pt x="3961300" y="793785"/>
                  <a:pt x="3742225" y="636622"/>
                  <a:pt x="3535850" y="581060"/>
                </a:cubicBezTo>
                <a:cubicBezTo>
                  <a:pt x="3329475" y="525497"/>
                  <a:pt x="3045312" y="571535"/>
                  <a:pt x="2878625" y="523910"/>
                </a:cubicBezTo>
                <a:cubicBezTo>
                  <a:pt x="2711938" y="476285"/>
                  <a:pt x="2730987" y="382622"/>
                  <a:pt x="2535725" y="295310"/>
                </a:cubicBezTo>
                <a:cubicBezTo>
                  <a:pt x="2340463" y="207998"/>
                  <a:pt x="1915012" y="-3140"/>
                  <a:pt x="1707050" y="35"/>
                </a:cubicBezTo>
                <a:cubicBezTo>
                  <a:pt x="1499088" y="3210"/>
                  <a:pt x="1308587" y="238160"/>
                  <a:pt x="1287950" y="314360"/>
                </a:cubicBezTo>
                <a:cubicBezTo>
                  <a:pt x="1267312" y="390560"/>
                  <a:pt x="1549887" y="420722"/>
                  <a:pt x="1583225" y="457235"/>
                </a:cubicBezTo>
                <a:cubicBezTo>
                  <a:pt x="1616562" y="493747"/>
                  <a:pt x="1737212" y="396910"/>
                  <a:pt x="1487975" y="533435"/>
                </a:cubicBezTo>
                <a:cubicBezTo>
                  <a:pt x="1238738" y="669960"/>
                  <a:pt x="313225" y="1160498"/>
                  <a:pt x="87800" y="1276385"/>
                </a:cubicBezTo>
                <a:cubicBezTo>
                  <a:pt x="-137625" y="1392272"/>
                  <a:pt x="149712" y="1135098"/>
                  <a:pt x="135425" y="1228760"/>
                </a:cubicBezTo>
                <a:cubicBezTo>
                  <a:pt x="121138" y="1322422"/>
                  <a:pt x="-18562" y="1619285"/>
                  <a:pt x="2075" y="1838360"/>
                </a:cubicBezTo>
                <a:cubicBezTo>
                  <a:pt x="22712" y="2057435"/>
                  <a:pt x="171938" y="2419385"/>
                  <a:pt x="259250" y="2543210"/>
                </a:cubicBezTo>
                <a:cubicBezTo>
                  <a:pt x="346562" y="2667035"/>
                  <a:pt x="341800" y="2520985"/>
                  <a:pt x="525950" y="2581310"/>
                </a:cubicBezTo>
                <a:cubicBezTo>
                  <a:pt x="710100" y="2641635"/>
                  <a:pt x="1026013" y="2908335"/>
                  <a:pt x="1364150" y="2905160"/>
                </a:cubicBezTo>
                <a:cubicBezTo>
                  <a:pt x="1702287" y="2901985"/>
                  <a:pt x="2230925" y="2516223"/>
                  <a:pt x="2554775" y="2562260"/>
                </a:cubicBezTo>
                <a:cubicBezTo>
                  <a:pt x="2878625" y="2608297"/>
                  <a:pt x="2862750" y="3189322"/>
                  <a:pt x="3307250" y="3181385"/>
                </a:cubicBezTo>
                <a:cubicBezTo>
                  <a:pt x="3751750" y="3173448"/>
                  <a:pt x="5221775" y="2514635"/>
                  <a:pt x="5221775" y="25146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81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4346" y="2982544"/>
            <a:ext cx="6341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IN HET ECHTE LEVEN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IS ER GEEN DUIDELIJKE DEADLINE</a:t>
            </a:r>
          </a:p>
        </p:txBody>
      </p:sp>
    </p:spTree>
    <p:extLst>
      <p:ext uri="{BB962C8B-B14F-4D97-AF65-F5344CB8AC3E}">
        <p14:creationId xmlns:p14="http://schemas.microsoft.com/office/powerpoint/2010/main" val="33651084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binge watching netfl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007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1386" y="3186246"/>
            <a:ext cx="674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VERLIES AAN FOCUS = GEEN IMPACT</a:t>
            </a:r>
          </a:p>
        </p:txBody>
      </p:sp>
    </p:spTree>
    <p:extLst>
      <p:ext uri="{BB962C8B-B14F-4D97-AF65-F5344CB8AC3E}">
        <p14:creationId xmlns:p14="http://schemas.microsoft.com/office/powerpoint/2010/main" val="12803888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47064" y="3108774"/>
            <a:ext cx="773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WELKE CARRIÈRE WIL JE GEHAD HEBBEN?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2236" y="1992278"/>
            <a:ext cx="670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WAAR WIL JIJ STAAN ALS JE 67 BENT?</a:t>
            </a:r>
          </a:p>
        </p:txBody>
      </p:sp>
    </p:spTree>
    <p:extLst>
      <p:ext uri="{BB962C8B-B14F-4D97-AF65-F5344CB8AC3E}">
        <p14:creationId xmlns:p14="http://schemas.microsoft.com/office/powerpoint/2010/main" val="18553270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38" y="1018243"/>
            <a:ext cx="670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WAAR WIL JIJ STAAN ALS JE 67 BENT?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15" y="2159000"/>
            <a:ext cx="7334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524240" y="6407150"/>
            <a:ext cx="100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77" y="2159000"/>
            <a:ext cx="7334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5395902" y="5759450"/>
            <a:ext cx="100806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27" y="2159000"/>
            <a:ext cx="7334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7340590" y="5399087"/>
            <a:ext cx="100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369415" y="5060190"/>
            <a:ext cx="100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369415" y="4014028"/>
            <a:ext cx="100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0" y="2182812"/>
            <a:ext cx="7334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9369415" y="2303462"/>
            <a:ext cx="100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743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36" y="1992278"/>
            <a:ext cx="670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WAAR WIL JIJ STAAN ALS JE 67 BENT?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08" y="3631994"/>
            <a:ext cx="7793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WELKE PERSOON WIL JIJ GEWORDEN ZIJN?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7064" y="3108774"/>
            <a:ext cx="773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WELKE CARRIÈRE WIL JE GEHAD HEBBEN?</a:t>
            </a:r>
          </a:p>
        </p:txBody>
      </p:sp>
    </p:spTree>
    <p:extLst>
      <p:ext uri="{BB962C8B-B14F-4D97-AF65-F5344CB8AC3E}">
        <p14:creationId xmlns:p14="http://schemas.microsoft.com/office/powerpoint/2010/main" val="4006536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6693" y="2124800"/>
            <a:ext cx="860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HOEVEEL GA JE AFWIJKEN VAN JE LEVENSPAD?</a:t>
            </a:r>
          </a:p>
        </p:txBody>
      </p:sp>
      <p:pic>
        <p:nvPicPr>
          <p:cNvPr id="4102" name="Picture 6" descr="Afbeeldingsresultaat voor drawing road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04" y="3251115"/>
            <a:ext cx="3735755" cy="28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055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6693" y="2124800"/>
            <a:ext cx="8296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INSTABILITEIT LIGT VAKER AAN DE WORTELS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DAN AAN DE STORM</a:t>
            </a:r>
          </a:p>
        </p:txBody>
      </p:sp>
      <p:pic>
        <p:nvPicPr>
          <p:cNvPr id="5122" name="Picture 2" descr="Afbeeldingsresultaat voor drawing tree roots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44" y="3078907"/>
            <a:ext cx="6848272" cy="35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3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6BF1C2-E252-44EA-8B06-27480372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57" y="885781"/>
            <a:ext cx="5878901" cy="2410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2CD878-C8D1-4B1F-B6D1-41BA22A5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044" y="3561528"/>
            <a:ext cx="5051529" cy="26514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E325FE-4B8F-4619-98BF-9F212D02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9971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0919" y="1670813"/>
            <a:ext cx="442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COGNITIEVE CRAFTING</a:t>
            </a:r>
          </a:p>
        </p:txBody>
      </p:sp>
      <p:pic>
        <p:nvPicPr>
          <p:cNvPr id="8194" name="Picture 2" descr="Afbeeldingsresultaat voor drawing hairdres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3" y="3025511"/>
            <a:ext cx="2951682" cy="31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9319" y="4332276"/>
            <a:ext cx="505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IEMAND DIE HAREN KNIPT</a:t>
            </a:r>
          </a:p>
        </p:txBody>
      </p:sp>
    </p:spTree>
    <p:extLst>
      <p:ext uri="{BB962C8B-B14F-4D97-AF65-F5344CB8AC3E}">
        <p14:creationId xmlns:p14="http://schemas.microsoft.com/office/powerpoint/2010/main" val="229745892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0919" y="1670813"/>
            <a:ext cx="442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COGNITIEVE CRAFTING</a:t>
            </a:r>
          </a:p>
        </p:txBody>
      </p:sp>
      <p:pic>
        <p:nvPicPr>
          <p:cNvPr id="8194" name="Picture 2" descr="Afbeeldingsresultaat voor drawing hairdres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3" y="3025511"/>
            <a:ext cx="2951682" cy="31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9319" y="4332276"/>
            <a:ext cx="5056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IEMAND DIE HAREN KNIPT</a:t>
            </a:r>
          </a:p>
          <a:p>
            <a:r>
              <a:rPr lang="nl-BE" sz="2800" dirty="0">
                <a:latin typeface="Palatino Linotype" panose="02040502050505030304" pitchFamily="18" charset="0"/>
              </a:rPr>
              <a:t>TOT EEN MACHINE HET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BETER KAN</a:t>
            </a:r>
          </a:p>
        </p:txBody>
      </p:sp>
    </p:spTree>
    <p:extLst>
      <p:ext uri="{BB962C8B-B14F-4D97-AF65-F5344CB8AC3E}">
        <p14:creationId xmlns:p14="http://schemas.microsoft.com/office/powerpoint/2010/main" val="93854458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0919" y="1670813"/>
            <a:ext cx="442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COGNITIEVE CRAFTING</a:t>
            </a:r>
          </a:p>
        </p:txBody>
      </p:sp>
      <p:pic>
        <p:nvPicPr>
          <p:cNvPr id="8194" name="Picture 2" descr="Afbeeldingsresultaat voor drawing hairdres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3" y="3025511"/>
            <a:ext cx="2951682" cy="31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9319" y="4332276"/>
            <a:ext cx="5259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LIFE COACH DIE TOEVALLIG</a:t>
            </a:r>
          </a:p>
          <a:p>
            <a:r>
              <a:rPr lang="nl-BE" sz="2800" dirty="0">
                <a:latin typeface="Palatino Linotype" panose="02040502050505030304" pitchFamily="18" charset="0"/>
              </a:rPr>
              <a:t>OOK HAREN KNIPT</a:t>
            </a:r>
          </a:p>
        </p:txBody>
      </p:sp>
    </p:spTree>
    <p:extLst>
      <p:ext uri="{BB962C8B-B14F-4D97-AF65-F5344CB8AC3E}">
        <p14:creationId xmlns:p14="http://schemas.microsoft.com/office/powerpoint/2010/main" val="399890941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5797" y="2046276"/>
            <a:ext cx="837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ROLKLAARHEID NAAST TAAKOMSCHRIJVING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8131" y="3142894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LUISTEREND OOR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3537" y="3666114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VERZOENER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3537" y="4189334"/>
            <a:ext cx="251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HERVORMER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8352" y="4712554"/>
            <a:ext cx="351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VAANDELDRAGER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7397" y="5240011"/>
            <a:ext cx="240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INNOVATOR</a:t>
            </a:r>
          </a:p>
        </p:txBody>
      </p:sp>
    </p:spTree>
    <p:extLst>
      <p:ext uri="{BB962C8B-B14F-4D97-AF65-F5344CB8AC3E}">
        <p14:creationId xmlns:p14="http://schemas.microsoft.com/office/powerpoint/2010/main" val="28914424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7191" y="1493251"/>
            <a:ext cx="85908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LOGISCHE BESLISSING IN JOUW WERELDBEELD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ONLOGISCH IN MIJN WERELDBEELD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(SOCIAAL CONSTRUCTIVISME)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89" y="3547096"/>
            <a:ext cx="3287720" cy="28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951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5064" y="2049656"/>
            <a:ext cx="83545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 HEBBEN MAAR 1 WERELD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MAAR WE LEVEN ALLEMAAL IN EEN ANDERE</a:t>
            </a:r>
          </a:p>
        </p:txBody>
      </p:sp>
      <p:pic>
        <p:nvPicPr>
          <p:cNvPr id="23554" name="Picture 2" descr="Afbeeldingsresultaat voor drawing 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84" y="3488634"/>
            <a:ext cx="2607481" cy="31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7072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6545" y="2010085"/>
            <a:ext cx="1011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OPDRINGEN VERSUS “PSYCHOLOGICAL INOCULATION”</a:t>
            </a:r>
          </a:p>
        </p:txBody>
      </p:sp>
      <p:pic>
        <p:nvPicPr>
          <p:cNvPr id="4098" name="Picture 2" descr="Afbeeldingsresultaat voor drawing hurd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18" y="3669896"/>
            <a:ext cx="3779580" cy="25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9478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1302" y="2032565"/>
            <a:ext cx="8731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FEEDBACK EN PERCEPTIE VAN HAALBAARHEID</a:t>
            </a:r>
          </a:p>
        </p:txBody>
      </p:sp>
      <p:pic>
        <p:nvPicPr>
          <p:cNvPr id="3074" name="Picture 2" descr="How We Can Stop Being Suspicious of Kindness – New Harbinger Publications,  Inc">
            <a:extLst>
              <a:ext uri="{FF2B5EF4-FFF2-40B4-BE49-F238E27FC236}">
                <a16:creationId xmlns:a16="http://schemas.microsoft.com/office/drawing/2014/main" id="{A1B56ECD-EB9E-4B45-9962-C20CC7AD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85" y="3299239"/>
            <a:ext cx="34036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0517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267" y="2032565"/>
            <a:ext cx="892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EEN DOEL ZONDER PLAN IS GEWOON EEN WENS</a:t>
            </a:r>
          </a:p>
        </p:txBody>
      </p:sp>
      <p:pic>
        <p:nvPicPr>
          <p:cNvPr id="5126" name="Picture 6" descr="9,332 BEST Dreamcatcher Drawings IMAGES, STOCK PHOTOS &amp;amp; VECTORS | Adobe  Stock">
            <a:extLst>
              <a:ext uri="{FF2B5EF4-FFF2-40B4-BE49-F238E27FC236}">
                <a16:creationId xmlns:a16="http://schemas.microsoft.com/office/drawing/2014/main" id="{4AA42B38-4C46-CC48-BD11-5768AB25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78" y="3329609"/>
            <a:ext cx="2474843" cy="24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4642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2864" y="2092317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IK GEEF U GELIJK</a:t>
            </a:r>
          </a:p>
        </p:txBody>
      </p:sp>
      <p:pic>
        <p:nvPicPr>
          <p:cNvPr id="13314" name="Picture 2" descr="Abstract agree approve drawing free image download">
            <a:extLst>
              <a:ext uri="{FF2B5EF4-FFF2-40B4-BE49-F238E27FC236}">
                <a16:creationId xmlns:a16="http://schemas.microsoft.com/office/drawing/2014/main" id="{9063259F-1B25-D94A-91D4-AF52988B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16" y="3351380"/>
            <a:ext cx="2515167" cy="25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39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Burn-out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1BF6F-F929-4E2C-ADD0-9D9A76354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89" y="288097"/>
            <a:ext cx="2896819" cy="1621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814D7-540F-47C1-8994-84E5DC67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39" y="257658"/>
            <a:ext cx="3956680" cy="1621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551E6-2BBF-443C-9822-75F592955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04" y="2653092"/>
            <a:ext cx="5223079" cy="2602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9DBC8-3C97-4579-8A10-C9BA99C2487A}"/>
              </a:ext>
            </a:extLst>
          </p:cNvPr>
          <p:cNvSpPr txBox="1"/>
          <p:nvPr/>
        </p:nvSpPr>
        <p:spPr>
          <a:xfrm>
            <a:off x="243018" y="1535878"/>
            <a:ext cx="5852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dirty="0" err="1"/>
              <a:t>merken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geen leeftijdseffect</a:t>
            </a:r>
            <a:r>
              <a:rPr lang="nl-NL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geen verschil tussen de geslachten</a:t>
            </a:r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geen verschil tussen onderwijzend en niet-onderwijzend personeel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amper verschil tussen de onderwijsniveaus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klein effect op basis van het aantal jaren dat men reeds tewerkgesteld is</a:t>
            </a:r>
            <a:r>
              <a:rPr lang="nl-NL" dirty="0"/>
              <a:t> bij de huidige instelling. Respondenten die minder dan 4 jaar actief zijn bij hun huidige instelling hebben een lager percentage in de groene zone (71,9%) dan de andere groepen. We zien een soort U-curve, met het hoogste percentage groene zones voor respondenten die tussen 4 en 10 jaar voor hun werkgever werken (76,6%) en een kleine daling na 10 jaar (73%). We vinden ook een </a:t>
            </a:r>
            <a:r>
              <a:rPr lang="nl-NL" b="1" u="sng" dirty="0"/>
              <a:t>significant verschil tussen de respondenten met en zonder </a:t>
            </a:r>
            <a:r>
              <a:rPr lang="nl-NL" b="1" u="sng" dirty="0" err="1"/>
              <a:t>burnout</a:t>
            </a:r>
            <a:r>
              <a:rPr lang="nl-NL" b="1" u="sng" dirty="0"/>
              <a:t>-ervaring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05C21-892D-4B05-9DA5-C2583630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21542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5892" y="2092317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HET RECHT IS KROM</a:t>
            </a:r>
          </a:p>
        </p:txBody>
      </p:sp>
      <p:pic>
        <p:nvPicPr>
          <p:cNvPr id="14338" name="Picture 2" descr="Free arrow - Vector Art">
            <a:extLst>
              <a:ext uri="{FF2B5EF4-FFF2-40B4-BE49-F238E27FC236}">
                <a16:creationId xmlns:a16="http://schemas.microsoft.com/office/drawing/2014/main" id="{0AB8DDB9-FEEF-8D4D-A172-CD2AA7B0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21" y="3429000"/>
            <a:ext cx="2915557" cy="29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5015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3995" y="2092317"/>
            <a:ext cx="48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WAT IS ER WEL MOGELIJK?</a:t>
            </a:r>
          </a:p>
        </p:txBody>
      </p:sp>
      <p:pic>
        <p:nvPicPr>
          <p:cNvPr id="15364" name="Picture 4" descr="7 Different Types of Drawing Styles">
            <a:extLst>
              <a:ext uri="{FF2B5EF4-FFF2-40B4-BE49-F238E27FC236}">
                <a16:creationId xmlns:a16="http://schemas.microsoft.com/office/drawing/2014/main" id="{07856A07-A5B0-AD41-81E7-7AF07648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10" y="3429000"/>
            <a:ext cx="3758379" cy="27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7227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7709" y="2092317"/>
            <a:ext cx="7053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ZOEKEN NAAR DE AUTONOME KEUZE</a:t>
            </a:r>
          </a:p>
        </p:txBody>
      </p:sp>
      <p:pic>
        <p:nvPicPr>
          <p:cNvPr id="16386" name="Picture 2" descr="christmas present box gift ribbon decoration outline vector illustration | Gift  drawing, Christmas present boxes, Christmas present drawing">
            <a:extLst>
              <a:ext uri="{FF2B5EF4-FFF2-40B4-BE49-F238E27FC236}">
                <a16:creationId xmlns:a16="http://schemas.microsoft.com/office/drawing/2014/main" id="{45CF34E3-43AC-A748-900E-07CFCD05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0750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387" y="2066747"/>
            <a:ext cx="722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VENTILEREN VERSUS IMPLEMENTEREN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82" y="3399669"/>
            <a:ext cx="4618868" cy="27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767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6210" y="2066747"/>
            <a:ext cx="8107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HARDER KLAGEN TEGEN EEN DERDE PARTIJ</a:t>
            </a:r>
          </a:p>
        </p:txBody>
      </p:sp>
      <p:pic>
        <p:nvPicPr>
          <p:cNvPr id="13314" name="Picture 2" descr="Afbeeldingsresultaat voor drawing compla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99" y="3230218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665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2130" y="2275469"/>
            <a:ext cx="3362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latin typeface="Palatino Linotype" panose="02040502050505030304" pitchFamily="18" charset="0"/>
              </a:rPr>
              <a:t>WAT IK ALLEMAAL WIL VERTELLEN</a:t>
            </a:r>
          </a:p>
        </p:txBody>
      </p:sp>
      <p:sp>
        <p:nvSpPr>
          <p:cNvPr id="3" name="Oval 2"/>
          <p:cNvSpPr/>
          <p:nvPr/>
        </p:nvSpPr>
        <p:spPr>
          <a:xfrm>
            <a:off x="3811889" y="1365191"/>
            <a:ext cx="4802736" cy="446090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l 4"/>
          <p:cNvSpPr/>
          <p:nvPr/>
        </p:nvSpPr>
        <p:spPr>
          <a:xfrm>
            <a:off x="5797114" y="4991208"/>
            <a:ext cx="872042" cy="83488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4706531" y="4254284"/>
            <a:ext cx="3053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latin typeface="Palatino Linotype" panose="02040502050505030304" pitchFamily="18" charset="0"/>
              </a:rPr>
              <a:t>WAT JIJ EIGENLIJK MOET WETEN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33135" y="4562061"/>
            <a:ext cx="0" cy="84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3096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5728512-866F-0049-921D-31DBD67CF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0" y="749300"/>
            <a:ext cx="51181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210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8155" y="2126568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LES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6024" y="3160577"/>
            <a:ext cx="6417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LAAT NOOIT DOEN WAT ONKUIS IS</a:t>
            </a:r>
          </a:p>
        </p:txBody>
      </p:sp>
    </p:spTree>
    <p:extLst>
      <p:ext uri="{BB962C8B-B14F-4D97-AF65-F5344CB8AC3E}">
        <p14:creationId xmlns:p14="http://schemas.microsoft.com/office/powerpoint/2010/main" val="350096098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91668" y="2461098"/>
            <a:ext cx="575166" cy="302530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63430" y="3920247"/>
            <a:ext cx="8998085" cy="9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706240" y="3647872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5125" y="32785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0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43984" y="3647873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02869" y="32785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581727" y="3657599"/>
            <a:ext cx="9728" cy="27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40612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2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19471" y="3647871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8356" y="32785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457215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16100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4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894958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53843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5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332701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91586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6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775189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34074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7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207949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66834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8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7643044" y="3657599"/>
            <a:ext cx="9728" cy="27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01929" y="3288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9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8070811" y="3657599"/>
            <a:ext cx="9728" cy="2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90784" y="32882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08359" y="2461098"/>
            <a:ext cx="575166" cy="3025302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tangle 30"/>
          <p:cNvSpPr/>
          <p:nvPr/>
        </p:nvSpPr>
        <p:spPr>
          <a:xfrm>
            <a:off x="7345334" y="2461098"/>
            <a:ext cx="575166" cy="3025302"/>
          </a:xfrm>
          <a:prstGeom prst="rect">
            <a:avLst/>
          </a:prstGeom>
          <a:solidFill>
            <a:srgbClr val="00B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xtBox 31"/>
          <p:cNvSpPr txBox="1"/>
          <p:nvPr/>
        </p:nvSpPr>
        <p:spPr>
          <a:xfrm>
            <a:off x="9670538" y="4032433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GELUK</a:t>
            </a:r>
          </a:p>
        </p:txBody>
      </p:sp>
    </p:spTree>
    <p:extLst>
      <p:ext uri="{BB962C8B-B14F-4D97-AF65-F5344CB8AC3E}">
        <p14:creationId xmlns:p14="http://schemas.microsoft.com/office/powerpoint/2010/main" val="196540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132E7361-F3D5-4F48-B496-39F565C0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12" y="463640"/>
            <a:ext cx="7181435" cy="61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8194D9C-DCA1-8F48-A967-BD5E0228D1D7}"/>
              </a:ext>
            </a:extLst>
          </p:cNvPr>
          <p:cNvSpPr txBox="1"/>
          <p:nvPr/>
        </p:nvSpPr>
        <p:spPr>
          <a:xfrm>
            <a:off x="9593047" y="6122811"/>
            <a:ext cx="238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Kettlewell et al (2020)</a:t>
            </a:r>
          </a:p>
        </p:txBody>
      </p:sp>
    </p:spTree>
    <p:extLst>
      <p:ext uri="{BB962C8B-B14F-4D97-AF65-F5344CB8AC3E}">
        <p14:creationId xmlns:p14="http://schemas.microsoft.com/office/powerpoint/2010/main" val="3747589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5308" y="2391081"/>
            <a:ext cx="617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IS BURN-OUT EEN ECHTE ZIEKTE?</a:t>
            </a:r>
          </a:p>
        </p:txBody>
      </p:sp>
      <p:pic>
        <p:nvPicPr>
          <p:cNvPr id="1026" name="Picture 2" descr="Afbeeldingsresultaat voor drawing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56" y="3674691"/>
            <a:ext cx="2177383" cy="254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228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43029771-63F2-C649-A228-079B5AE3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5" y="427143"/>
            <a:ext cx="6989046" cy="60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4AF1DBC7-5359-C04F-9409-E558085643FD}"/>
              </a:ext>
            </a:extLst>
          </p:cNvPr>
          <p:cNvSpPr txBox="1"/>
          <p:nvPr/>
        </p:nvSpPr>
        <p:spPr>
          <a:xfrm>
            <a:off x="9593047" y="6122811"/>
            <a:ext cx="238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Kettlewell et al (2020)</a:t>
            </a:r>
          </a:p>
        </p:txBody>
      </p:sp>
    </p:spTree>
    <p:extLst>
      <p:ext uri="{BB962C8B-B14F-4D97-AF65-F5344CB8AC3E}">
        <p14:creationId xmlns:p14="http://schemas.microsoft.com/office/powerpoint/2010/main" val="33104839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33162" y="1308122"/>
            <a:ext cx="404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>
                <a:solidFill>
                  <a:srgbClr val="0070C0"/>
                </a:solidFill>
                <a:latin typeface="Palatino Linotype" panose="02040502050505030304" pitchFamily="18" charset="0"/>
              </a:rPr>
              <a:t>DANKJEWEL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1" y="708260"/>
            <a:ext cx="3568840" cy="5472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49" y="4191093"/>
            <a:ext cx="2031998" cy="1142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2923" y="5180203"/>
            <a:ext cx="229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latin typeface="Palatino Linotype" panose="02040502050505030304" pitchFamily="18" charset="0"/>
              </a:rPr>
              <a:t>WWW.</a:t>
            </a:r>
            <a:r>
              <a:rPr lang="nl-BE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PASSIE</a:t>
            </a:r>
            <a:r>
              <a:rPr lang="nl-BE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MENTO</a:t>
            </a:r>
            <a:r>
              <a:rPr lang="nl-BE" sz="1400" dirty="0">
                <a:latin typeface="Palatino Linotype" panose="02040502050505030304" pitchFamily="18" charset="0"/>
              </a:rPr>
              <a:t>.BE</a:t>
            </a:r>
          </a:p>
        </p:txBody>
      </p:sp>
      <p:pic>
        <p:nvPicPr>
          <p:cNvPr id="15" name="Picture 2" descr="Afbeeldingsresultaat voor kuleuve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736" y="5613257"/>
            <a:ext cx="2099211" cy="5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96142" y="2434241"/>
            <a:ext cx="250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Prof. Dr. Ralf Caers</a:t>
            </a:r>
          </a:p>
          <a:p>
            <a:r>
              <a:rPr lang="nl-BE" dirty="0">
                <a:latin typeface="Palatino Linotype" panose="02040502050505030304" pitchFamily="18" charset="0"/>
              </a:rPr>
              <a:t>Prof. Dr. Cindy Moons</a:t>
            </a:r>
          </a:p>
        </p:txBody>
      </p:sp>
    </p:spTree>
    <p:extLst>
      <p:ext uri="{BB962C8B-B14F-4D97-AF65-F5344CB8AC3E}">
        <p14:creationId xmlns:p14="http://schemas.microsoft.com/office/powerpoint/2010/main" val="226888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Burn-out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9DBC8-3C97-4579-8A10-C9BA99C2487A}"/>
              </a:ext>
            </a:extLst>
          </p:cNvPr>
          <p:cNvSpPr txBox="1"/>
          <p:nvPr/>
        </p:nvSpPr>
        <p:spPr>
          <a:xfrm>
            <a:off x="243018" y="1535878"/>
            <a:ext cx="55194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dirty="0" err="1"/>
              <a:t>merken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respondenten zijn zich wel </a:t>
            </a:r>
            <a:r>
              <a:rPr lang="nl-NL" b="1" dirty="0"/>
              <a:t>redelijk bewust van hun burn-outrisico</a:t>
            </a:r>
            <a:r>
              <a:rPr lang="nl-NL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respondenten in de groene zone achten zich meer immuun </a:t>
            </a:r>
            <a:r>
              <a:rPr lang="nl-NL" dirty="0"/>
              <a:t>dan de andere groepen.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Er is in Vlaanderen veel begrip voor burn-out</a:t>
            </a:r>
            <a:r>
              <a:rPr lang="nl-NL" dirty="0"/>
              <a:t>. In de hele dataset vindt 83,6% dat </a:t>
            </a:r>
            <a:r>
              <a:rPr lang="nl-NL" dirty="0" err="1"/>
              <a:t>burnout</a:t>
            </a:r>
            <a:r>
              <a:rPr lang="nl-NL" dirty="0"/>
              <a:t> een echte ziekte is. 80,9% van de non-</a:t>
            </a:r>
            <a:r>
              <a:rPr lang="nl-NL" dirty="0" err="1"/>
              <a:t>burnouters</a:t>
            </a:r>
            <a:r>
              <a:rPr lang="nl-NL" dirty="0"/>
              <a:t> en 89% van de </a:t>
            </a:r>
            <a:r>
              <a:rPr lang="nl-NL" dirty="0" err="1"/>
              <a:t>burnout-survivors</a:t>
            </a:r>
            <a:r>
              <a:rPr lang="nl-NL" dirty="0"/>
              <a:t> vinden het een echte ziekte vinden.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A94E4-2C3C-4E0E-9EF6-644828B4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05" y="1020412"/>
            <a:ext cx="5409718" cy="36355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DF5FE-037E-4C5B-A018-AD1156C0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19</a:t>
            </a:fld>
            <a:endParaRPr lang="nl-BE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CC880B9-D26C-8452-7130-21987EB7D3E4}"/>
              </a:ext>
            </a:extLst>
          </p:cNvPr>
          <p:cNvSpPr/>
          <p:nvPr/>
        </p:nvSpPr>
        <p:spPr>
          <a:xfrm>
            <a:off x="6442002" y="2272235"/>
            <a:ext cx="1080278" cy="48571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00B05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B061EA-8766-5FE3-34DE-57A163023D8E}"/>
              </a:ext>
            </a:extLst>
          </p:cNvPr>
          <p:cNvSpPr/>
          <p:nvPr/>
        </p:nvSpPr>
        <p:spPr>
          <a:xfrm>
            <a:off x="6442002" y="3054425"/>
            <a:ext cx="1080278" cy="48571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C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E74B5D9-A59B-E133-3F81-EC377725107B}"/>
              </a:ext>
            </a:extLst>
          </p:cNvPr>
          <p:cNvSpPr/>
          <p:nvPr/>
        </p:nvSpPr>
        <p:spPr>
          <a:xfrm>
            <a:off x="6442002" y="3818330"/>
            <a:ext cx="1080278" cy="48571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474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2379" y="1590512"/>
            <a:ext cx="79041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WERKBAAR WERK,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LESSEN IN MENTALE HYGIËNE &amp;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ONDERZOEK IN HET VLAAMSE ONDERWIJS</a:t>
            </a:r>
          </a:p>
        </p:txBody>
      </p:sp>
      <p:pic>
        <p:nvPicPr>
          <p:cNvPr id="2050" name="Picture 2" descr="30,819 Blender Vectoren, Illustraties en Clipart - 123RF">
            <a:extLst>
              <a:ext uri="{FF2B5EF4-FFF2-40B4-BE49-F238E27FC236}">
                <a16:creationId xmlns:a16="http://schemas.microsoft.com/office/drawing/2014/main" id="{76FCBCDA-4A4E-2461-EB39-FA2259E0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53" y="3707780"/>
            <a:ext cx="2439801" cy="243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56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9345" y="2391081"/>
            <a:ext cx="3570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HET BEGIN: STRESS</a:t>
            </a:r>
          </a:p>
        </p:txBody>
      </p:sp>
      <p:pic>
        <p:nvPicPr>
          <p:cNvPr id="2050" name="Picture 2" descr="Afbeeldingsresultaat voor drawing st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86" y="3583778"/>
            <a:ext cx="2573725" cy="23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7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0828" y="2391081"/>
            <a:ext cx="5407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AUTONOOM ZENUWSTELSEL</a:t>
            </a:r>
          </a:p>
        </p:txBody>
      </p:sp>
      <p:pic>
        <p:nvPicPr>
          <p:cNvPr id="2050" name="Picture 2" descr="Afbeeldingsresultaat voor drawing machine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02" y="3629070"/>
            <a:ext cx="3238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8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567" y="2391081"/>
            <a:ext cx="754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PARASYMPATISCH &amp; ORTHOSYMPATISCH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72" y="4002458"/>
            <a:ext cx="3494770" cy="196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593" y="3098967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REM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0854" y="309896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340698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567" y="2391081"/>
            <a:ext cx="754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PARASYMPATISCH &amp; ORTHOSYMPATISCH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72" y="4002458"/>
            <a:ext cx="3494770" cy="196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593" y="3098967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REM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0854" y="309896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GAS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6061" y="1659836"/>
            <a:ext cx="3911765" cy="49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1075912" y="4522046"/>
            <a:ext cx="4405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  <a:sym typeface="Wingdings"/>
              </a:rPr>
              <a:t>Lichaam in opperste staat van paraatheid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  <a:sym typeface="Wingdings"/>
              </a:rPr>
              <a:t>Extra energie, kracht en alertheid</a:t>
            </a:r>
            <a:endParaRPr lang="nl-NL" dirty="0">
              <a:solidFill>
                <a:prstClr val="black"/>
              </a:solidFill>
              <a:latin typeface="Palatino Linotype" panose="02040502050505030304" pitchFamily="18" charset="0"/>
              <a:cs typeface="Papyrus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157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567" y="2391081"/>
            <a:ext cx="754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PARASYMPATISCH &amp; ORTHOSYMPATISCH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72" y="4002458"/>
            <a:ext cx="3494770" cy="196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593" y="3098967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REM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0854" y="309896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  <a:latin typeface="Mistral" panose="03090702030407020403" pitchFamily="66" charset="0"/>
              </a:rPr>
              <a:t>GAS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6061" y="1659836"/>
            <a:ext cx="3911765" cy="49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1257148" y="3691049"/>
            <a:ext cx="40430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  <a:sym typeface="Wingdings"/>
              </a:rPr>
              <a:t>Snellere hartslag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Snellere ademhaling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  <a:sym typeface="Wingdings"/>
              </a:rPr>
              <a:t>Meer bloed </a:t>
            </a:r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naar vitale organen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Spieren spannen op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Zweten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Minder energie naar vertering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Minder energie naar immuunsysteem</a:t>
            </a:r>
          </a:p>
          <a:p>
            <a:r>
              <a:rPr lang="nl-NL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Meer adrenaline &amp; cortisol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700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69728" y="2251934"/>
            <a:ext cx="9729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WERK, FINANCIËLE ZORGEN, MANTELZORG, DATING</a:t>
            </a:r>
          </a:p>
        </p:txBody>
      </p:sp>
      <p:pic>
        <p:nvPicPr>
          <p:cNvPr id="5122" name="Picture 2" descr="Afbeeldingsresultaat voor drawing pa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24" y="3374335"/>
            <a:ext cx="4466121" cy="25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5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4499" y="1118873"/>
            <a:ext cx="63796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DE AUTO SLAAT OP HOL:</a:t>
            </a:r>
          </a:p>
          <a:p>
            <a:pPr algn="ctr"/>
            <a:endParaRPr lang="nl-BE" sz="2800" dirty="0">
              <a:latin typeface="Palatino Linotype" panose="02040502050505030304" pitchFamily="18" charset="0"/>
            </a:endParaRP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WEINIG PARASYMPATHISCH (REM)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VEEL ORTHOSYMPATHISCH (GAS)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GEEN HERSTEL IN HET LICHAAM</a:t>
            </a:r>
          </a:p>
        </p:txBody>
      </p:sp>
      <p:pic>
        <p:nvPicPr>
          <p:cNvPr id="6146" name="Picture 2" descr="Afbeeldingsresultaat voor drawing re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65" y="3893792"/>
            <a:ext cx="23241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959625" y="4005470"/>
            <a:ext cx="2305879" cy="20275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59625" y="4005470"/>
            <a:ext cx="2448519" cy="20275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97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Burn-out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8A946-DBE0-4065-B841-5EAC529F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609" y="269202"/>
            <a:ext cx="7311220" cy="289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10180-7419-4E88-B0F2-846B9BF8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609" y="3287684"/>
            <a:ext cx="7311220" cy="2850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C4003-E443-4521-A863-25A98A0DBA08}"/>
              </a:ext>
            </a:extLst>
          </p:cNvPr>
          <p:cNvSpPr/>
          <p:nvPr/>
        </p:nvSpPr>
        <p:spPr>
          <a:xfrm>
            <a:off x="386013" y="1158529"/>
            <a:ext cx="4001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sterk verband tussen de risicogroepen en het gerapporteerde stressniveau.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een gelijkaardige trend bij de rapportering van positieve stress.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rode groep lijkt dus duidelijk veel negatieve stress en weinig positieve stress te ervaren</a:t>
            </a: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wat hun kleurcode uiteraard bevestigt.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merken ook dat non-</a:t>
            </a:r>
            <a:r>
              <a:rPr lang="nl-NL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burnouters</a:t>
            </a: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(23,2%) minder negatieve stress ervaren (meerdere keren per week of dagelijks) dan </a:t>
            </a:r>
            <a:r>
              <a:rPr lang="nl-NL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burnout-survivors</a:t>
            </a:r>
            <a:r>
              <a:rPr lang="nl-NL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(31%), terwijl de positieve stressniveaus gelijkaardig zijn (15,4 en 13,6%).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3E8A4-8C9F-48A5-A1BE-E9F48011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539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7005" y="3087333"/>
            <a:ext cx="299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NERVUS VAGUS</a:t>
            </a:r>
          </a:p>
        </p:txBody>
      </p:sp>
    </p:spTree>
    <p:extLst>
      <p:ext uri="{BB962C8B-B14F-4D97-AF65-F5344CB8AC3E}">
        <p14:creationId xmlns:p14="http://schemas.microsoft.com/office/powerpoint/2010/main" val="2491970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2" y="261937"/>
            <a:ext cx="52863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2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3F20C-1008-433B-9212-4D450CA3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5715"/>
            <a:ext cx="5259360" cy="2559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BD469-4B96-4341-B6F8-5A50DC2A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7" y="1525715"/>
            <a:ext cx="4637453" cy="25599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2B0850-0920-4CD3-AD1F-019CA3F5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6710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90" y="3252781"/>
            <a:ext cx="8719553" cy="23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8" name="Titel 1"/>
          <p:cNvSpPr txBox="1">
            <a:spLocks/>
          </p:cNvSpPr>
          <p:nvPr/>
        </p:nvSpPr>
        <p:spPr bwMode="auto">
          <a:xfrm>
            <a:off x="465667" y="5516585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b"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GB" dirty="0">
                <a:latin typeface="Palatino Linotype" panose="02040502050505030304" pitchFamily="18" charset="0"/>
              </a:rPr>
              <a:t>VIA ECG OF APPS</a:t>
            </a:r>
            <a:endParaRPr lang="nl-BE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397" y="1965771"/>
            <a:ext cx="7845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HARTSLAGVARIABILITEIT (HRV) ALS MAAT</a:t>
            </a:r>
          </a:p>
        </p:txBody>
      </p:sp>
    </p:spTree>
    <p:extLst>
      <p:ext uri="{BB962C8B-B14F-4D97-AF65-F5344CB8AC3E}">
        <p14:creationId xmlns:p14="http://schemas.microsoft.com/office/powerpoint/2010/main" val="403426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149090" y="6232512"/>
            <a:ext cx="3359574" cy="246221"/>
          </a:xfrm>
          <a:prstGeom prst="rect">
            <a:avLst/>
          </a:prstGeom>
          <a:noFill/>
        </p:spPr>
        <p:txBody>
          <a:bodyPr wrap="none" lIns="60960" tIns="30480" rIns="60960" bIns="30480" rtlCol="0">
            <a:spAutoFit/>
          </a:bodyPr>
          <a:lstStyle/>
          <a:p>
            <a:pPr defTabSz="609630"/>
            <a:r>
              <a:rPr lang="nl-NL" sz="1200" dirty="0" err="1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Lennartsson</a:t>
            </a:r>
            <a:r>
              <a:rPr lang="nl-NL" sz="12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 et al., </a:t>
            </a:r>
            <a:r>
              <a:rPr lang="nl-NL" sz="1200" i="1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Int J of </a:t>
            </a:r>
            <a:r>
              <a:rPr lang="nl-NL" sz="1200" i="1" dirty="0" err="1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Psychophysiology</a:t>
            </a:r>
            <a:r>
              <a:rPr lang="nl-NL" sz="12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, 2016</a:t>
            </a:r>
          </a:p>
        </p:txBody>
      </p:sp>
      <p:pic>
        <p:nvPicPr>
          <p:cNvPr id="6" name="Afbeelding 5" descr="Screen Shot 2019-09-10 at 12.14.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6"/>
          <a:stretch/>
        </p:blipFill>
        <p:spPr>
          <a:xfrm>
            <a:off x="2771572" y="2577154"/>
            <a:ext cx="6650905" cy="3690306"/>
          </a:xfrm>
          <a:prstGeom prst="rect">
            <a:avLst/>
          </a:prstGeom>
        </p:spPr>
      </p:pic>
      <p:pic>
        <p:nvPicPr>
          <p:cNvPr id="8" name="Afbeelding 7" descr="Screen Shot 2019-10-07 at 16.18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477" y="167341"/>
            <a:ext cx="812800" cy="1710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1676" y="1460025"/>
            <a:ext cx="6990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HRV LAGER BIJ BURN-OUT PATIËNTEN</a:t>
            </a:r>
          </a:p>
        </p:txBody>
      </p:sp>
    </p:spTree>
    <p:extLst>
      <p:ext uri="{BB962C8B-B14F-4D97-AF65-F5344CB8AC3E}">
        <p14:creationId xmlns:p14="http://schemas.microsoft.com/office/powerpoint/2010/main" val="3886147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624247"/>
              </p:ext>
            </p:extLst>
          </p:nvPr>
        </p:nvGraphicFramePr>
        <p:xfrm>
          <a:off x="2090531" y="2554618"/>
          <a:ext cx="8454887" cy="292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hthoek 5"/>
          <p:cNvSpPr/>
          <p:nvPr/>
        </p:nvSpPr>
        <p:spPr>
          <a:xfrm>
            <a:off x="7522960" y="5684550"/>
            <a:ext cx="2935484" cy="246221"/>
          </a:xfrm>
          <a:prstGeom prst="rect">
            <a:avLst/>
          </a:prstGeom>
        </p:spPr>
        <p:txBody>
          <a:bodyPr wrap="none" lIns="60960" tIns="30480" rIns="60960" bIns="3048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De Couck et al., </a:t>
            </a:r>
            <a:r>
              <a:rPr lang="nl-NL" sz="1200" i="1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Cancer </a:t>
            </a:r>
            <a:r>
              <a:rPr lang="nl-NL" sz="1200" i="1" dirty="0" err="1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Epidemiology</a:t>
            </a:r>
            <a:r>
              <a:rPr lang="nl-NL" sz="1200" i="1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, </a:t>
            </a:r>
            <a:r>
              <a:rPr lang="nl-NL" sz="12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8085" y="1489842"/>
            <a:ext cx="6522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HRV LAGER BIJ KANKERPATIËNTEN</a:t>
            </a:r>
          </a:p>
        </p:txBody>
      </p:sp>
    </p:spTree>
    <p:extLst>
      <p:ext uri="{BB962C8B-B14F-4D97-AF65-F5344CB8AC3E}">
        <p14:creationId xmlns:p14="http://schemas.microsoft.com/office/powerpoint/2010/main" val="3527246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3279" y="1660870"/>
            <a:ext cx="865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DUBBEL ZO LANG &amp; BETERE LEVENSKWALITEIT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31203" r="23452" b="12192"/>
          <a:stretch/>
        </p:blipFill>
        <p:spPr bwMode="auto">
          <a:xfrm>
            <a:off x="3102070" y="3059877"/>
            <a:ext cx="5912441" cy="2992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4627" y="314471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133,5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7459" y="43712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2090759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9493" y="1569206"/>
            <a:ext cx="856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LAGERE STRESSPIEKEN &amp; SNELLER NAAR RUST</a:t>
            </a: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93" y="2947754"/>
            <a:ext cx="3816535" cy="3387321"/>
          </a:xfrm>
          <a:prstGeom prst="rect">
            <a:avLst/>
          </a:prstGeom>
        </p:spPr>
      </p:pic>
      <p:pic>
        <p:nvPicPr>
          <p:cNvPr id="5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422" y="2947754"/>
            <a:ext cx="3759978" cy="32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2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476"/>
          <a:stretch/>
        </p:blipFill>
        <p:spPr>
          <a:xfrm>
            <a:off x="134880" y="2907843"/>
            <a:ext cx="1647747" cy="178089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97" y="2907843"/>
            <a:ext cx="1583482" cy="178089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l="19797" r="58194"/>
          <a:stretch/>
        </p:blipFill>
        <p:spPr>
          <a:xfrm>
            <a:off x="3868963" y="2907843"/>
            <a:ext cx="928110" cy="17808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/>
          <a:srcRect r="36928"/>
          <a:stretch/>
        </p:blipFill>
        <p:spPr>
          <a:xfrm>
            <a:off x="1968927" y="2907843"/>
            <a:ext cx="1678512" cy="178089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922" y="2986707"/>
            <a:ext cx="2646866" cy="176281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692" y="2986707"/>
            <a:ext cx="2553050" cy="1702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2189" y="1529450"/>
            <a:ext cx="561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JE NERVUS VAGUS ACTIVEREN</a:t>
            </a:r>
          </a:p>
        </p:txBody>
      </p:sp>
    </p:spTree>
    <p:extLst>
      <p:ext uri="{BB962C8B-B14F-4D97-AF65-F5344CB8AC3E}">
        <p14:creationId xmlns:p14="http://schemas.microsoft.com/office/powerpoint/2010/main" val="3455564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6029" y="2274847"/>
            <a:ext cx="7289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VERTRAGEN NAAR 6 KEER PER MINUUT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059" y="3677189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2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3760614" y="2695085"/>
            <a:ext cx="1845892" cy="2717562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5606507" y="2695086"/>
            <a:ext cx="4133841" cy="354668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1329" y="3257285"/>
            <a:ext cx="2492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4 SECONDEN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555" y="3257285"/>
            <a:ext cx="2492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6 SECONDEN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UIT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0229" y="1342737"/>
            <a:ext cx="856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BUIKADEMHALING &amp; SCHOUDERS ACHTERUIT</a:t>
            </a:r>
          </a:p>
        </p:txBody>
      </p:sp>
    </p:spTree>
    <p:extLst>
      <p:ext uri="{BB962C8B-B14F-4D97-AF65-F5344CB8AC3E}">
        <p14:creationId xmlns:p14="http://schemas.microsoft.com/office/powerpoint/2010/main" val="1180819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33" y="2357140"/>
            <a:ext cx="3564578" cy="388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475" y="2668749"/>
            <a:ext cx="1557125" cy="30899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99" y="2722815"/>
            <a:ext cx="2830601" cy="298179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180163" y="1638016"/>
            <a:ext cx="2718052" cy="430887"/>
          </a:xfrm>
          <a:prstGeom prst="rect">
            <a:avLst/>
          </a:prstGeom>
          <a:noFill/>
        </p:spPr>
        <p:txBody>
          <a:bodyPr wrap="none" lIns="60960" tIns="30480" rIns="60960" bIns="30480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INNER BALANCE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324016" y="1638016"/>
            <a:ext cx="3122714" cy="430887"/>
          </a:xfrm>
          <a:prstGeom prst="rect">
            <a:avLst/>
          </a:prstGeom>
          <a:noFill/>
        </p:spPr>
        <p:txBody>
          <a:bodyPr wrap="none" lIns="60960" tIns="30480" rIns="60960" bIns="30480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ELITE HRV (GRATIS)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342480" y="1638016"/>
            <a:ext cx="3647153" cy="430887"/>
          </a:xfrm>
          <a:prstGeom prst="rect">
            <a:avLst/>
          </a:prstGeom>
          <a:noFill/>
        </p:spPr>
        <p:txBody>
          <a:bodyPr wrap="none" lIns="60960" tIns="30480" rIns="60960" bIns="30480" rtlCol="0">
            <a:spAutoFit/>
          </a:bodyPr>
          <a:lstStyle/>
          <a:p>
            <a:pPr algn="ctr" defTabSz="609630"/>
            <a:r>
              <a:rPr lang="nl-NL" sz="2400" dirty="0">
                <a:solidFill>
                  <a:prstClr val="black"/>
                </a:solidFill>
                <a:latin typeface="Palatino Linotype" panose="02040502050505030304" pitchFamily="18" charset="0"/>
                <a:cs typeface="Papyrus"/>
              </a:rPr>
              <a:t>BREATH BALL (GRATIS)</a:t>
            </a:r>
          </a:p>
        </p:txBody>
      </p:sp>
    </p:spTree>
    <p:extLst>
      <p:ext uri="{BB962C8B-B14F-4D97-AF65-F5344CB8AC3E}">
        <p14:creationId xmlns:p14="http://schemas.microsoft.com/office/powerpoint/2010/main" val="570826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050668"/>
              </p:ext>
            </p:extLst>
          </p:nvPr>
        </p:nvGraphicFramePr>
        <p:xfrm>
          <a:off x="2388459" y="2590735"/>
          <a:ext cx="7103972" cy="305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Werkblad" r:id="rId3" imgW="8102600" imgH="4902200" progId="Excel.Sheet.8">
                  <p:embed/>
                </p:oleObj>
              </mc:Choice>
              <mc:Fallback>
                <p:oleObj name="Werkblad" r:id="rId3" imgW="8102600" imgH="4902200" progId="Excel.Sheet.8">
                  <p:embed/>
                  <p:pic>
                    <p:nvPicPr>
                      <p:cNvPr id="56323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459" y="2590735"/>
                        <a:ext cx="7103972" cy="305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/>
        </p:nvSpPr>
        <p:spPr>
          <a:xfrm>
            <a:off x="6989343" y="5732252"/>
            <a:ext cx="4056560" cy="400110"/>
          </a:xfrm>
          <a:prstGeom prst="rect">
            <a:avLst/>
          </a:prstGeom>
        </p:spPr>
        <p:txBody>
          <a:bodyPr wrap="none" lIns="121920" tIns="60960" rIns="121920" bIns="6096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  <a:cs typeface="Papyrus"/>
              </a:rPr>
              <a:t>De Couck et al., </a:t>
            </a:r>
            <a:r>
              <a:rPr lang="nl-BE" i="1" dirty="0">
                <a:latin typeface="Palatino Linotype" panose="02040502050505030304" pitchFamily="18" charset="0"/>
                <a:cs typeface="Papyrus"/>
              </a:rPr>
              <a:t>Int J Psychophys</a:t>
            </a:r>
            <a:r>
              <a:rPr lang="nl-BE" dirty="0">
                <a:latin typeface="Palatino Linotype" panose="02040502050505030304" pitchFamily="18" charset="0"/>
                <a:cs typeface="Papyrus"/>
              </a:rPr>
              <a:t>, 2019</a:t>
            </a:r>
            <a:endParaRPr lang="nl-NL" dirty="0">
              <a:latin typeface="Palatino Linotype" panose="02040502050505030304" pitchFamily="18" charset="0"/>
              <a:cs typeface="Papyru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053" y="1443516"/>
            <a:ext cx="6558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ADEMEN WERKT, FILM KIJKEN NIET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103972" y="3894060"/>
            <a:ext cx="2291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latin typeface="Palatino Linotype" panose="02040502050505030304" pitchFamily="18" charset="0"/>
              </a:rPr>
              <a:t>NERVUS VAGUS ACTIVITEIT</a:t>
            </a:r>
          </a:p>
        </p:txBody>
      </p:sp>
    </p:spTree>
    <p:extLst>
      <p:ext uri="{BB962C8B-B14F-4D97-AF65-F5344CB8AC3E}">
        <p14:creationId xmlns:p14="http://schemas.microsoft.com/office/powerpoint/2010/main" val="123323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D5D295-9DA8-4A4A-8B4D-47713F73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74" y="687084"/>
            <a:ext cx="4712857" cy="212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E9DBC6-8441-4E7D-B52F-5F2C24B8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76" y="3288946"/>
            <a:ext cx="7964648" cy="24088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E9F05-B66B-4AF2-9456-A5222D8B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425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2" y="261937"/>
            <a:ext cx="52863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24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5375" y="2403304"/>
            <a:ext cx="857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WAT MET DE ECONOMIE EN DE PSYCHOLOGIE?</a:t>
            </a:r>
          </a:p>
        </p:txBody>
      </p:sp>
      <p:pic>
        <p:nvPicPr>
          <p:cNvPr id="8194" name="Picture 2" descr="Afbeeldingsresultaat voor drawing econo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53" y="3546304"/>
            <a:ext cx="3580708" cy="26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49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frustrated wor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" y="2272779"/>
            <a:ext cx="5083738" cy="36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366864" y="658026"/>
            <a:ext cx="4393278" cy="1119499"/>
          </a:xfrm>
          <a:prstGeom prst="wedgeRoundRectCallout">
            <a:avLst>
              <a:gd name="adj1" fmla="val 1342"/>
              <a:gd name="adj2" fmla="val 173187"/>
              <a:gd name="adj3" fmla="val 16667"/>
            </a:avLst>
          </a:prstGeom>
          <a:solidFill>
            <a:schemeClr val="bg1">
              <a:alpha val="16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Palatino Linotype" panose="02040502050505030304" pitchFamily="18" charset="0"/>
              </a:rPr>
              <a:t>Onze jobs zijn onmenselijk…</a:t>
            </a:r>
          </a:p>
        </p:txBody>
      </p:sp>
      <p:pic>
        <p:nvPicPr>
          <p:cNvPr id="2052" name="Picture 4" descr="Afbeeldingsresultaat voor bangladesh wor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7" y="2272780"/>
            <a:ext cx="5474182" cy="36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147571" y="658026"/>
            <a:ext cx="4393278" cy="1119499"/>
          </a:xfrm>
          <a:prstGeom prst="wedgeRoundRectCallout">
            <a:avLst>
              <a:gd name="adj1" fmla="val 2247"/>
              <a:gd name="adj2" fmla="val 245100"/>
              <a:gd name="adj3" fmla="val 16667"/>
            </a:avLst>
          </a:prstGeom>
          <a:solidFill>
            <a:schemeClr val="bg1">
              <a:alpha val="16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  <a:latin typeface="Palatino Linotype" panose="02040502050505030304" pitchFamily="18" charset="0"/>
              </a:rPr>
              <a:t>Boeiend verhaal…</a:t>
            </a:r>
          </a:p>
        </p:txBody>
      </p:sp>
    </p:spTree>
    <p:extLst>
      <p:ext uri="{BB962C8B-B14F-4D97-AF65-F5344CB8AC3E}">
        <p14:creationId xmlns:p14="http://schemas.microsoft.com/office/powerpoint/2010/main" val="3838043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7" y="24303"/>
            <a:ext cx="10515600" cy="1325563"/>
          </a:xfrm>
        </p:spPr>
        <p:txBody>
          <a:bodyPr/>
          <a:lstStyle/>
          <a:p>
            <a:r>
              <a:rPr lang="en-US" dirty="0" err="1"/>
              <a:t>Tevredenheid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4504D-CE35-4481-8F54-9728F153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60" y="1364856"/>
            <a:ext cx="10067027" cy="4471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8FE328-7715-47B6-A74B-351EC37F6D36}"/>
              </a:ext>
            </a:extLst>
          </p:cNvPr>
          <p:cNvSpPr/>
          <p:nvPr/>
        </p:nvSpPr>
        <p:spPr>
          <a:xfrm>
            <a:off x="7062458" y="5243614"/>
            <a:ext cx="1118681" cy="52904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FCB86-8BC3-4839-8B78-FBD0A2A14EAF}"/>
              </a:ext>
            </a:extLst>
          </p:cNvPr>
          <p:cNvSpPr txBox="1"/>
          <p:nvPr/>
        </p:nvSpPr>
        <p:spPr>
          <a:xfrm>
            <a:off x="665440" y="1261474"/>
            <a:ext cx="600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Tevredenheid</a:t>
            </a:r>
            <a:r>
              <a:rPr lang="en-US" sz="2400" dirty="0"/>
              <a:t> over de job in het </a:t>
            </a:r>
            <a:r>
              <a:rPr lang="en-US" sz="2400" dirty="0" err="1"/>
              <a:t>algemeen</a:t>
            </a:r>
            <a:endParaRPr lang="nl-BE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F21F3-B343-430B-8032-F9CEE337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9886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7" y="0"/>
            <a:ext cx="10515600" cy="1325563"/>
          </a:xfrm>
        </p:spPr>
        <p:txBody>
          <a:bodyPr/>
          <a:lstStyle/>
          <a:p>
            <a:r>
              <a:rPr lang="en-US" dirty="0" err="1"/>
              <a:t>Tevredenheid</a:t>
            </a:r>
            <a:endParaRPr lang="nl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9A2A8-E351-4AC7-AB0E-235ADD06D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86" y="1906955"/>
            <a:ext cx="5853383" cy="3380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14A74-A9E8-439E-9C88-369ABBD1B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789" y="1906955"/>
            <a:ext cx="5045825" cy="33803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2A7BC-A953-4649-AFBF-2369E4C0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0684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 err="1"/>
              <a:t>Tevredenheid</a:t>
            </a:r>
            <a:r>
              <a:rPr lang="en-US" dirty="0"/>
              <a:t>/</a:t>
            </a:r>
            <a:r>
              <a:rPr lang="en-US" dirty="0" err="1"/>
              <a:t>Werkuren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BDD60-A2AA-436D-8B4E-02629B95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9" y="1603603"/>
            <a:ext cx="5150085" cy="2910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E2471-43BB-4699-990F-3C09FAA42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950" y="1325562"/>
            <a:ext cx="5875645" cy="39363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98826-D608-4A4D-9AC8-469479A3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5713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 err="1"/>
              <a:t>Tevredenheid</a:t>
            </a:r>
            <a:r>
              <a:rPr lang="en-US" dirty="0"/>
              <a:t>/</a:t>
            </a:r>
            <a:r>
              <a:rPr lang="en-US" dirty="0" err="1"/>
              <a:t>Materiaal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0E305-A4A3-4B4B-A76D-60A4473D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" y="1101579"/>
            <a:ext cx="5606873" cy="35847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C4B14-A166-480C-973F-C8438B7D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46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01B78-9E18-4D78-82CD-E9C95898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985" y="838201"/>
            <a:ext cx="65310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73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7" y="24303"/>
            <a:ext cx="10515600" cy="1325563"/>
          </a:xfrm>
        </p:spPr>
        <p:txBody>
          <a:bodyPr/>
          <a:lstStyle/>
          <a:p>
            <a:r>
              <a:rPr lang="en-US" dirty="0" err="1"/>
              <a:t>Werkdruk</a:t>
            </a:r>
            <a:endParaRPr lang="nl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BEF36-EB17-4E9B-9322-6B768E01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7" y="1041440"/>
            <a:ext cx="11308859" cy="5101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216C4-2D76-41C9-B1E3-7D6F09E29FC0}"/>
              </a:ext>
            </a:extLst>
          </p:cNvPr>
          <p:cNvSpPr txBox="1"/>
          <p:nvPr/>
        </p:nvSpPr>
        <p:spPr>
          <a:xfrm>
            <a:off x="665440" y="1261474"/>
            <a:ext cx="600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Tevredenheid</a:t>
            </a:r>
            <a:r>
              <a:rPr lang="en-US" sz="2400" dirty="0"/>
              <a:t> over de </a:t>
            </a:r>
            <a:r>
              <a:rPr lang="en-US" sz="2400" dirty="0" err="1"/>
              <a:t>werkdruk</a:t>
            </a:r>
            <a:endParaRPr lang="nl-BE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482B8-5657-4202-A417-91ACAB7C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3650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7" y="24303"/>
            <a:ext cx="10515600" cy="1325563"/>
          </a:xfrm>
        </p:spPr>
        <p:txBody>
          <a:bodyPr/>
          <a:lstStyle/>
          <a:p>
            <a:r>
              <a:rPr lang="en-US" dirty="0" err="1"/>
              <a:t>Werkdruk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50151-587B-497B-83B9-F7C0D53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94" y="1542553"/>
            <a:ext cx="7627368" cy="33699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81EA13-6BFC-4FD5-9D69-A717E65C6DFE}"/>
              </a:ext>
            </a:extLst>
          </p:cNvPr>
          <p:cNvSpPr/>
          <p:nvPr/>
        </p:nvSpPr>
        <p:spPr>
          <a:xfrm>
            <a:off x="7046686" y="4562668"/>
            <a:ext cx="1080278" cy="34981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5C54EA-0C89-4EC7-BF68-803B820A8B0C}"/>
              </a:ext>
            </a:extLst>
          </p:cNvPr>
          <p:cNvSpPr/>
          <p:nvPr/>
        </p:nvSpPr>
        <p:spPr>
          <a:xfrm>
            <a:off x="7046686" y="3254091"/>
            <a:ext cx="1080278" cy="29219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32BD0-5092-4DA6-8F3A-08FDFBFD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5683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494" y="538384"/>
            <a:ext cx="4624387" cy="58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9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335" y="2092317"/>
            <a:ext cx="80762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DE SNELSTE WEG NAAR EEN OPLOSSING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IS NIET IN HET PROBLEEM TERECHT KOMEN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020" y="3654429"/>
            <a:ext cx="3188870" cy="24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54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2893" y="2391081"/>
            <a:ext cx="1086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“TIEN GEBODEN” OF “HET ONZE VADER”?</a:t>
            </a:r>
          </a:p>
        </p:txBody>
      </p:sp>
      <p:pic>
        <p:nvPicPr>
          <p:cNvPr id="2050" name="Picture 2" descr="Open Bible Drawing Vector Images (over 11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93" y="3555208"/>
            <a:ext cx="2784599" cy="29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21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0158" y="1901227"/>
            <a:ext cx="35726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Bovenal </a:t>
            </a:r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bemin één God</a:t>
            </a:r>
            <a:r>
              <a:rPr lang="nl-BE" dirty="0">
                <a:latin typeface="Palatino Linotype" panose="02040502050505030304" pitchFamily="18" charset="0"/>
              </a:rPr>
              <a:t>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Zweer niet ijdel, vloek noch spot</a:t>
            </a:r>
            <a:r>
              <a:rPr lang="nl-BE" dirty="0">
                <a:latin typeface="Palatino Linotype" panose="02040502050505030304" pitchFamily="18" charset="0"/>
              </a:rPr>
              <a:t>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Heilig steeds de dag des Heren</a:t>
            </a:r>
            <a:r>
              <a:rPr lang="nl-BE" dirty="0">
                <a:latin typeface="Palatino Linotype" panose="02040502050505030304" pitchFamily="18" charset="0"/>
              </a:rPr>
              <a:t>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Vader, moeder zult gij eren.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Dood niet geef geen ergernis.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Doe nooit wat onkuisheid is.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Vlucht het stelen en bedriegen.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Ook de achterklap en 't liegen.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Wees steeds kuis in uw gemoed.</a:t>
            </a:r>
          </a:p>
          <a:p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En begeer nooit iemands goed</a:t>
            </a:r>
            <a:r>
              <a:rPr lang="nl-BE" dirty="0">
                <a:latin typeface="Palatino Linotype" panose="02040502050505030304" pitchFamily="18" charset="0"/>
              </a:rPr>
              <a:t>.</a:t>
            </a:r>
          </a:p>
          <a:p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6083929" y="1910281"/>
            <a:ext cx="49777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Onze Vader, die in de hemel zijt,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uw naam </a:t>
            </a:r>
            <a:r>
              <a:rPr lang="nl-BE" dirty="0">
                <a:latin typeface="Palatino Linotype" panose="02040502050505030304" pitchFamily="18" charset="0"/>
              </a:rPr>
              <a:t>worde geheiligd,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uw rijk </a:t>
            </a:r>
            <a:r>
              <a:rPr lang="nl-BE" dirty="0">
                <a:latin typeface="Palatino Linotype" panose="02040502050505030304" pitchFamily="18" charset="0"/>
              </a:rPr>
              <a:t>kome,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uw wil </a:t>
            </a:r>
            <a:r>
              <a:rPr lang="nl-BE" dirty="0">
                <a:latin typeface="Palatino Linotype" panose="02040502050505030304" pitchFamily="18" charset="0"/>
              </a:rPr>
              <a:t>geschiede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latin typeface="Palatino Linotype" panose="02040502050505030304" pitchFamily="18" charset="0"/>
              </a:rPr>
              <a:t>op aarde zoals in de hemel.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Geef ons </a:t>
            </a:r>
            <a:r>
              <a:rPr lang="nl-BE" dirty="0">
                <a:latin typeface="Palatino Linotype" panose="02040502050505030304" pitchFamily="18" charset="0"/>
              </a:rPr>
              <a:t>heden ons dagelijks brood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latin typeface="Palatino Linotype" panose="02040502050505030304" pitchFamily="18" charset="0"/>
              </a:rPr>
              <a:t>en </a:t>
            </a: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vergeef ons</a:t>
            </a:r>
            <a:r>
              <a:rPr lang="nl-BE" dirty="0">
                <a:latin typeface="Palatino Linotype" panose="02040502050505030304" pitchFamily="18" charset="0"/>
              </a:rPr>
              <a:t> onze schulden,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latin typeface="Palatino Linotype" panose="02040502050505030304" pitchFamily="18" charset="0"/>
              </a:rPr>
              <a:t>zoals ook </a:t>
            </a:r>
            <a:r>
              <a:rPr lang="nl-BE" dirty="0">
                <a:solidFill>
                  <a:srgbClr val="00B050"/>
                </a:solidFill>
                <a:latin typeface="Palatino Linotype" panose="02040502050505030304" pitchFamily="18" charset="0"/>
              </a:rPr>
              <a:t>wij vergeven</a:t>
            </a:r>
            <a:r>
              <a:rPr lang="nl-BE" dirty="0">
                <a:latin typeface="Palatino Linotype" panose="02040502050505030304" pitchFamily="18" charset="0"/>
              </a:rPr>
              <a:t> aan onze schuldenaren,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latin typeface="Palatino Linotype" panose="02040502050505030304" pitchFamily="18" charset="0"/>
              </a:rPr>
              <a:t>en </a:t>
            </a: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breng ons niet</a:t>
            </a:r>
            <a:r>
              <a:rPr lang="nl-BE" dirty="0">
                <a:latin typeface="Palatino Linotype" panose="02040502050505030304" pitchFamily="18" charset="0"/>
              </a:rPr>
              <a:t> in beproeving,</a:t>
            </a:r>
            <a:br>
              <a:rPr lang="nl-BE" dirty="0">
                <a:latin typeface="Palatino Linotype" panose="02040502050505030304" pitchFamily="18" charset="0"/>
              </a:rPr>
            </a:br>
            <a:r>
              <a:rPr lang="nl-BE" dirty="0">
                <a:latin typeface="Palatino Linotype" panose="02040502050505030304" pitchFamily="18" charset="0"/>
              </a:rPr>
              <a:t>maar </a:t>
            </a:r>
            <a:r>
              <a:rPr lang="nl-BE" dirty="0">
                <a:solidFill>
                  <a:srgbClr val="FF0000"/>
                </a:solidFill>
                <a:latin typeface="Palatino Linotype" panose="02040502050505030304" pitchFamily="18" charset="0"/>
              </a:rPr>
              <a:t>verlos ons</a:t>
            </a:r>
            <a:r>
              <a:rPr lang="nl-BE" dirty="0">
                <a:latin typeface="Palatino Linotype" panose="02040502050505030304" pitchFamily="18" charset="0"/>
              </a:rPr>
              <a:t> van het kwade.</a:t>
            </a:r>
          </a:p>
        </p:txBody>
      </p:sp>
    </p:spTree>
    <p:extLst>
      <p:ext uri="{BB962C8B-B14F-4D97-AF65-F5344CB8AC3E}">
        <p14:creationId xmlns:p14="http://schemas.microsoft.com/office/powerpoint/2010/main" val="4185812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0551" y="1886879"/>
            <a:ext cx="7787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TRANSFORMATIE LIGT ALTIJD</a:t>
            </a:r>
            <a:br>
              <a:rPr lang="nl-BE" sz="4000" dirty="0">
                <a:latin typeface="Palatino Linotype" panose="02040502050505030304" pitchFamily="18" charset="0"/>
              </a:rPr>
            </a:br>
            <a:r>
              <a:rPr lang="nl-BE" sz="4000" dirty="0">
                <a:latin typeface="Palatino Linotype" panose="02040502050505030304" pitchFamily="18" charset="0"/>
              </a:rPr>
              <a:t>OP JE BORDJE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252" y="3734513"/>
            <a:ext cx="3136370" cy="24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86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9466" y="2391081"/>
            <a:ext cx="4709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EIGENAARSCHAP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243" y="4013284"/>
            <a:ext cx="3892391" cy="19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4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9756" y="1690326"/>
            <a:ext cx="67153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CEO VAN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HET MEEST BELANGRIJKE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BEDRIJF TER WERELD</a:t>
            </a:r>
          </a:p>
        </p:txBody>
      </p:sp>
      <p:pic>
        <p:nvPicPr>
          <p:cNvPr id="1026" name="Picture 2" descr="Image result for fireworks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27" y="3976644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23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3772" y="1889422"/>
            <a:ext cx="5643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latin typeface="Palatino Linotype" panose="02040502050505030304" pitchFamily="18" charset="0"/>
              </a:rPr>
              <a:t>CEO VAN NV MEZELF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59" y="3342032"/>
            <a:ext cx="5238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89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1790" y="1798578"/>
            <a:ext cx="63269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JIJ ZAL DE ROUTE</a:t>
            </a:r>
            <a:br>
              <a:rPr lang="nl-BE" sz="4000" dirty="0">
                <a:latin typeface="Palatino Linotype" panose="02040502050505030304" pitchFamily="18" charset="0"/>
              </a:rPr>
            </a:br>
            <a:r>
              <a:rPr lang="nl-BE" sz="4000" dirty="0">
                <a:latin typeface="Palatino Linotype" panose="02040502050505030304" pitchFamily="18" charset="0"/>
              </a:rPr>
              <a:t>NAAR SUCCES BEPALEN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590" y="3590925"/>
            <a:ext cx="3671318" cy="22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5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542" y="1845312"/>
            <a:ext cx="8048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WANT UITEINDELIJK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ZIJN ALLE WINSTEN VOOR JOU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157" y="4467626"/>
            <a:ext cx="3607904" cy="1592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4696" y="4780722"/>
            <a:ext cx="4174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tangle 4"/>
          <p:cNvSpPr/>
          <p:nvPr/>
        </p:nvSpPr>
        <p:spPr>
          <a:xfrm>
            <a:off x="5764696" y="5372113"/>
            <a:ext cx="4174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6283559" y="5372113"/>
            <a:ext cx="4174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/>
          <p:cNvSpPr/>
          <p:nvPr/>
        </p:nvSpPr>
        <p:spPr>
          <a:xfrm>
            <a:off x="5245833" y="5291240"/>
            <a:ext cx="417443" cy="54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tangle 7"/>
          <p:cNvSpPr/>
          <p:nvPr/>
        </p:nvSpPr>
        <p:spPr>
          <a:xfrm>
            <a:off x="5663277" y="5834270"/>
            <a:ext cx="518862" cy="29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934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547" y="1845312"/>
            <a:ext cx="80480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WANT UITEINDELIJK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ZIJN ALLE WINSTEN VOOR JOU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EN ALLE VERLIEZEN 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157" y="4467626"/>
            <a:ext cx="3607904" cy="1592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4696" y="4780722"/>
            <a:ext cx="4174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6283559" y="5372113"/>
            <a:ext cx="4174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864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1067" y="2660459"/>
            <a:ext cx="6107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DE GEHEIME FORMULE</a:t>
            </a:r>
          </a:p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VOOR WOEKERWINST</a:t>
            </a:r>
          </a:p>
        </p:txBody>
      </p:sp>
    </p:spTree>
    <p:extLst>
      <p:ext uri="{BB962C8B-B14F-4D97-AF65-F5344CB8AC3E}">
        <p14:creationId xmlns:p14="http://schemas.microsoft.com/office/powerpoint/2010/main" val="209605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1096" y="2092317"/>
            <a:ext cx="6686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WONDERMIDDELEN ZIJN SCHAARS,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MAAR HULPMIDDELEN ZIJN ER WEL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47" y="3753039"/>
            <a:ext cx="2667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815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3315" y="1881435"/>
            <a:ext cx="5226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>
                <a:latin typeface="Palatino Linotype" panose="02040502050505030304" pitchFamily="18" charset="0"/>
              </a:rPr>
              <a:t>MENTALE HYGIËNE</a:t>
            </a:r>
          </a:p>
        </p:txBody>
      </p:sp>
      <p:pic>
        <p:nvPicPr>
          <p:cNvPr id="6146" name="Picture 2" descr="Image result for clean mind dra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36" y="3627783"/>
            <a:ext cx="2541104" cy="25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832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3785" y="1848272"/>
            <a:ext cx="898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latin typeface="Palatino Linotype" panose="02040502050505030304" pitchFamily="18" charset="0"/>
              </a:rPr>
              <a:t>WEERBAARHEID EN VEERKRACHT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68" y="3389244"/>
            <a:ext cx="6584780" cy="21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0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4463" y="2118021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LES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153" y="3250722"/>
            <a:ext cx="6298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WORD GEEN APPRECIATIE-JUNKIE</a:t>
            </a:r>
          </a:p>
        </p:txBody>
      </p:sp>
    </p:spTree>
    <p:extLst>
      <p:ext uri="{BB962C8B-B14F-4D97-AF65-F5344CB8AC3E}">
        <p14:creationId xmlns:p14="http://schemas.microsoft.com/office/powerpoint/2010/main" val="7914199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6425" y="2764622"/>
            <a:ext cx="9422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GEBREK AAN WAARDERING VOORSPELT BURN-OUT</a:t>
            </a:r>
          </a:p>
        </p:txBody>
      </p:sp>
      <p:pic>
        <p:nvPicPr>
          <p:cNvPr id="4098" name="Picture 2" descr="Afbeeldingsresultaat voor drawing burnt ma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68" y="3538330"/>
            <a:ext cx="1868506" cy="25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196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6481" y="2798807"/>
            <a:ext cx="899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VOLDOENING VAN EEN COMPLIMENTJE KRIJGEN</a:t>
            </a:r>
          </a:p>
        </p:txBody>
      </p:sp>
      <p:pic>
        <p:nvPicPr>
          <p:cNvPr id="5122" name="Picture 2" descr="Afbeeldingsresultaat voor drawing he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66" y="4047227"/>
            <a:ext cx="23717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646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969238" y="1888749"/>
            <a:ext cx="2431278" cy="1597935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960692" y="1580972"/>
            <a:ext cx="8546" cy="38114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520868" y="3486684"/>
            <a:ext cx="487964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9097" y="1273195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Externe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7531" y="539239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Interne focus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4454" y="3332795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Procesgericht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3802" y="3332794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Productgericht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2972" y="4131762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Bourgondiërs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9378" y="4131762"/>
            <a:ext cx="117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Stille Waters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5108" y="2543858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Huurlingen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3065" y="2543857"/>
            <a:ext cx="1763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Appreciatie-Junkies</a:t>
            </a:r>
          </a:p>
        </p:txBody>
      </p:sp>
    </p:spTree>
    <p:extLst>
      <p:ext uri="{BB962C8B-B14F-4D97-AF65-F5344CB8AC3E}">
        <p14:creationId xmlns:p14="http://schemas.microsoft.com/office/powerpoint/2010/main" val="1570071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3850" y="3133725"/>
            <a:ext cx="3761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BATEN – KOSTEN &gt; 0</a:t>
            </a:r>
          </a:p>
        </p:txBody>
      </p:sp>
      <p:sp>
        <p:nvSpPr>
          <p:cNvPr id="2" name="Freeform 1"/>
          <p:cNvSpPr/>
          <p:nvPr/>
        </p:nvSpPr>
        <p:spPr>
          <a:xfrm>
            <a:off x="5652571" y="3638550"/>
            <a:ext cx="1824554" cy="1365173"/>
          </a:xfrm>
          <a:custGeom>
            <a:avLst/>
            <a:gdLst>
              <a:gd name="connsiteX0" fmla="*/ 614879 w 1824554"/>
              <a:gd name="connsiteY0" fmla="*/ 0 h 1365173"/>
              <a:gd name="connsiteX1" fmla="*/ 52904 w 1824554"/>
              <a:gd name="connsiteY1" fmla="*/ 419100 h 1365173"/>
              <a:gd name="connsiteX2" fmla="*/ 224354 w 1824554"/>
              <a:gd name="connsiteY2" fmla="*/ 1333500 h 1365173"/>
              <a:gd name="connsiteX3" fmla="*/ 1824554 w 1824554"/>
              <a:gd name="connsiteY3" fmla="*/ 1114425 h 136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554" h="1365173">
                <a:moveTo>
                  <a:pt x="614879" y="0"/>
                </a:moveTo>
                <a:cubicBezTo>
                  <a:pt x="366435" y="98425"/>
                  <a:pt x="117991" y="196850"/>
                  <a:pt x="52904" y="419100"/>
                </a:cubicBezTo>
                <a:cubicBezTo>
                  <a:pt x="-12183" y="641350"/>
                  <a:pt x="-70921" y="1217613"/>
                  <a:pt x="224354" y="1333500"/>
                </a:cubicBezTo>
                <a:cubicBezTo>
                  <a:pt x="519629" y="1449388"/>
                  <a:pt x="1505467" y="1217612"/>
                  <a:pt x="1824554" y="1114425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/>
          <p:cNvSpPr txBox="1"/>
          <p:nvPr/>
        </p:nvSpPr>
        <p:spPr>
          <a:xfrm>
            <a:off x="7477125" y="4410075"/>
            <a:ext cx="2162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Maak je zelf</a:t>
            </a:r>
          </a:p>
        </p:txBody>
      </p:sp>
      <p:sp>
        <p:nvSpPr>
          <p:cNvPr id="5" name="Freeform 4"/>
          <p:cNvSpPr/>
          <p:nvPr/>
        </p:nvSpPr>
        <p:spPr>
          <a:xfrm>
            <a:off x="4133850" y="2009775"/>
            <a:ext cx="2149423" cy="1123950"/>
          </a:xfrm>
          <a:custGeom>
            <a:avLst/>
            <a:gdLst>
              <a:gd name="connsiteX0" fmla="*/ 1323975 w 2149423"/>
              <a:gd name="connsiteY0" fmla="*/ 1123950 h 1123950"/>
              <a:gd name="connsiteX1" fmla="*/ 2095500 w 2149423"/>
              <a:gd name="connsiteY1" fmla="*/ 371475 h 1123950"/>
              <a:gd name="connsiteX2" fmla="*/ 0 w 2149423"/>
              <a:gd name="connsiteY2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423" h="1123950">
                <a:moveTo>
                  <a:pt x="1323975" y="1123950"/>
                </a:moveTo>
                <a:cubicBezTo>
                  <a:pt x="1820069" y="841375"/>
                  <a:pt x="2316163" y="558800"/>
                  <a:pt x="2095500" y="371475"/>
                </a:cubicBezTo>
                <a:cubicBezTo>
                  <a:pt x="1874838" y="184150"/>
                  <a:pt x="0" y="0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1401331" y="1248311"/>
            <a:ext cx="330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Leg je in de handen</a:t>
            </a:r>
          </a:p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van een ander</a:t>
            </a:r>
          </a:p>
        </p:txBody>
      </p:sp>
    </p:spTree>
    <p:extLst>
      <p:ext uri="{BB962C8B-B14F-4D97-AF65-F5344CB8AC3E}">
        <p14:creationId xmlns:p14="http://schemas.microsoft.com/office/powerpoint/2010/main" val="3144099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3028" y="311788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0 – KOSTEN &lt; 0</a:t>
            </a:r>
          </a:p>
        </p:txBody>
      </p:sp>
    </p:spTree>
    <p:extLst>
      <p:ext uri="{BB962C8B-B14F-4D97-AF65-F5344CB8AC3E}">
        <p14:creationId xmlns:p14="http://schemas.microsoft.com/office/powerpoint/2010/main" val="3818406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ion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952626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20" y="1381124"/>
            <a:ext cx="2395780" cy="3533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05325"/>
            <a:ext cx="12192000" cy="2352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92655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ion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952626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20" y="1381124"/>
            <a:ext cx="2395780" cy="3533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05325"/>
            <a:ext cx="12192000" cy="2352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l 1"/>
          <p:cNvSpPr/>
          <p:nvPr/>
        </p:nvSpPr>
        <p:spPr>
          <a:xfrm>
            <a:off x="6143625" y="4029075"/>
            <a:ext cx="2533650" cy="88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410450" y="1704973"/>
            <a:ext cx="9525" cy="288607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9772" y="910655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Morele kloof</a:t>
            </a:r>
          </a:p>
        </p:txBody>
      </p:sp>
    </p:spTree>
    <p:extLst>
      <p:ext uri="{BB962C8B-B14F-4D97-AF65-F5344CB8AC3E}">
        <p14:creationId xmlns:p14="http://schemas.microsoft.com/office/powerpoint/2010/main" val="127043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9218" y="2092317"/>
            <a:ext cx="7130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NIEMAND KAN EEN BERG VERZETTEN,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TROP IS TEVEEL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156" y="3773550"/>
            <a:ext cx="40386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976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ion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952626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20" y="1381124"/>
            <a:ext cx="2395780" cy="3533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05325"/>
            <a:ext cx="12192000" cy="2352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l 1"/>
          <p:cNvSpPr/>
          <p:nvPr/>
        </p:nvSpPr>
        <p:spPr>
          <a:xfrm>
            <a:off x="6143625" y="4029075"/>
            <a:ext cx="2533650" cy="88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ounded Rectangle 6"/>
          <p:cNvSpPr/>
          <p:nvPr/>
        </p:nvSpPr>
        <p:spPr>
          <a:xfrm>
            <a:off x="6143625" y="4343398"/>
            <a:ext cx="2533650" cy="1114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410450" y="1704973"/>
            <a:ext cx="9525" cy="288607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9772" y="910655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Morele kloof</a:t>
            </a:r>
          </a:p>
        </p:txBody>
      </p:sp>
    </p:spTree>
    <p:extLst>
      <p:ext uri="{BB962C8B-B14F-4D97-AF65-F5344CB8AC3E}">
        <p14:creationId xmlns:p14="http://schemas.microsoft.com/office/powerpoint/2010/main" val="3420462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ion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952626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20" y="1381124"/>
            <a:ext cx="2395780" cy="3533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05325"/>
            <a:ext cx="12192000" cy="2352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l 1"/>
          <p:cNvSpPr/>
          <p:nvPr/>
        </p:nvSpPr>
        <p:spPr>
          <a:xfrm>
            <a:off x="6143625" y="4029075"/>
            <a:ext cx="2533650" cy="88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ounded Rectangle 6"/>
          <p:cNvSpPr/>
          <p:nvPr/>
        </p:nvSpPr>
        <p:spPr>
          <a:xfrm>
            <a:off x="6143625" y="4343398"/>
            <a:ext cx="2533650" cy="1114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410450" y="1704973"/>
            <a:ext cx="9525" cy="288607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143625" y="5057775"/>
            <a:ext cx="2533650" cy="1114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6329772" y="910655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Morele kloof</a:t>
            </a:r>
          </a:p>
        </p:txBody>
      </p:sp>
    </p:spTree>
    <p:extLst>
      <p:ext uri="{BB962C8B-B14F-4D97-AF65-F5344CB8AC3E}">
        <p14:creationId xmlns:p14="http://schemas.microsoft.com/office/powerpoint/2010/main" val="10706023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ion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952626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20" y="1381124"/>
            <a:ext cx="2395780" cy="3533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05325"/>
            <a:ext cx="12192000" cy="2352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l 1"/>
          <p:cNvSpPr/>
          <p:nvPr/>
        </p:nvSpPr>
        <p:spPr>
          <a:xfrm>
            <a:off x="6143625" y="4029075"/>
            <a:ext cx="2533650" cy="88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ounded Rectangle 6"/>
          <p:cNvSpPr/>
          <p:nvPr/>
        </p:nvSpPr>
        <p:spPr>
          <a:xfrm>
            <a:off x="6143625" y="4343398"/>
            <a:ext cx="2533650" cy="1114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>
            <a:endCxn id="3074" idx="0"/>
          </p:cNvCxnSpPr>
          <p:nvPr/>
        </p:nvCxnSpPr>
        <p:spPr>
          <a:xfrm flipH="1">
            <a:off x="9328150" y="1038492"/>
            <a:ext cx="10771" cy="91413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143625" y="5057775"/>
            <a:ext cx="2533650" cy="1114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502794" y="322334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Schuldige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027" y="3469593"/>
            <a:ext cx="2019876" cy="1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994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65115" y="2298690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SCHULD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4290" y="3886970"/>
            <a:ext cx="49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VERANTWOORDELIJKHEID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899280" y="2821910"/>
            <a:ext cx="17190" cy="100283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491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5115" y="2298690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SCHULD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4290" y="3886970"/>
            <a:ext cx="49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VERANTWOORDELIJKHEID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99280" y="2821910"/>
            <a:ext cx="17190" cy="100283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64548" y="2298690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NIET JOUW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4548" y="3886970"/>
            <a:ext cx="20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WÉL JOUW</a:t>
            </a:r>
          </a:p>
        </p:txBody>
      </p:sp>
    </p:spTree>
    <p:extLst>
      <p:ext uri="{BB962C8B-B14F-4D97-AF65-F5344CB8AC3E}">
        <p14:creationId xmlns:p14="http://schemas.microsoft.com/office/powerpoint/2010/main" val="901510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3313" y="2378202"/>
            <a:ext cx="8269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 MOGEN SLECHTE GEVOELENS TOELATEN</a:t>
            </a:r>
          </a:p>
        </p:txBody>
      </p:sp>
      <p:pic>
        <p:nvPicPr>
          <p:cNvPr id="6148" name="Picture 4" descr="Afbeeldingsresultaat voor drawing balancing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21" y="3686613"/>
            <a:ext cx="2955373" cy="29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528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3437" y="2626680"/>
            <a:ext cx="832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WE KUNNEN GEEN EEUWIGE POSITIVO’S ZIJN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284" y="4447139"/>
            <a:ext cx="40767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79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07105" y="2537227"/>
            <a:ext cx="6588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MAAR PLEEG GEEN SLACHTOFFERIJ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73" y="3886200"/>
            <a:ext cx="3011657" cy="21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837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2035" y="2656500"/>
            <a:ext cx="908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WAARDERING MOET EEN NEVEN-EFFECT BLIJVEN</a:t>
            </a:r>
          </a:p>
        </p:txBody>
      </p:sp>
      <p:pic>
        <p:nvPicPr>
          <p:cNvPr id="8194" name="Picture 2" descr="Afbeeldingsresultaat voor drawing surpri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88" y="3886199"/>
            <a:ext cx="2477122" cy="247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2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5355" y="2602623"/>
            <a:ext cx="8569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CROWDING OUT VAN INTRINSIEKE MOTIVATIE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853" y="4004841"/>
            <a:ext cx="2812531" cy="20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2559" y="2092317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DRAAGLAST &gt; DRAAGKRACHT</a:t>
            </a:r>
          </a:p>
        </p:txBody>
      </p:sp>
      <p:pic>
        <p:nvPicPr>
          <p:cNvPr id="2050" name="Picture 2" descr="✓ carrying on the head free vector eps, cdr, ai, svg vector illustration  graphic art">
            <a:extLst>
              <a:ext uri="{FF2B5EF4-FFF2-40B4-BE49-F238E27FC236}">
                <a16:creationId xmlns:a16="http://schemas.microsoft.com/office/drawing/2014/main" id="{7DF15B67-73FC-6B4A-B7DC-498FCCFA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44" y="3429000"/>
            <a:ext cx="1777466" cy="269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011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55448" y="4213262"/>
            <a:ext cx="283720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804928" y="3102309"/>
            <a:ext cx="1649338" cy="1110953"/>
          </a:xfrm>
          <a:prstGeom prst="roundRect">
            <a:avLst/>
          </a:prstGeom>
          <a:solidFill>
            <a:srgbClr val="00B050">
              <a:alpha val="73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ounded Rectangle 7"/>
          <p:cNvSpPr/>
          <p:nvPr/>
        </p:nvSpPr>
        <p:spPr>
          <a:xfrm>
            <a:off x="1804928" y="2435737"/>
            <a:ext cx="1649338" cy="666572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99545" y="3691969"/>
            <a:ext cx="98276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7590" y="3430359"/>
            <a:ext cx="408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INTERNE DRIJFVEREN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99545" y="2769023"/>
            <a:ext cx="98276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7589" y="2507413"/>
            <a:ext cx="448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EXTERNE WAARDERING</a:t>
            </a:r>
          </a:p>
        </p:txBody>
      </p:sp>
      <p:sp>
        <p:nvSpPr>
          <p:cNvPr id="14" name="Flowchart: Decision 13"/>
          <p:cNvSpPr/>
          <p:nvPr/>
        </p:nvSpPr>
        <p:spPr>
          <a:xfrm>
            <a:off x="2237001" y="3440889"/>
            <a:ext cx="785191" cy="327992"/>
          </a:xfrm>
          <a:prstGeom prst="flowChartDecision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l 14"/>
          <p:cNvSpPr/>
          <p:nvPr/>
        </p:nvSpPr>
        <p:spPr>
          <a:xfrm>
            <a:off x="2504661" y="3490585"/>
            <a:ext cx="258417" cy="2286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0953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55448" y="4213262"/>
            <a:ext cx="283720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804928" y="3102309"/>
            <a:ext cx="1649338" cy="1110953"/>
          </a:xfrm>
          <a:prstGeom prst="roundRect">
            <a:avLst/>
          </a:prstGeom>
          <a:solidFill>
            <a:srgbClr val="00B050">
              <a:alpha val="73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ounded Rectangle 7"/>
          <p:cNvSpPr/>
          <p:nvPr/>
        </p:nvSpPr>
        <p:spPr>
          <a:xfrm>
            <a:off x="1804928" y="2435737"/>
            <a:ext cx="1649338" cy="666572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99545" y="3715980"/>
            <a:ext cx="98276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7590" y="3430359"/>
            <a:ext cx="408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INTERNE DRIJFVEREN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99545" y="2769023"/>
            <a:ext cx="98276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7589" y="2507413"/>
            <a:ext cx="448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EXTERNE WAARDERING</a:t>
            </a:r>
          </a:p>
        </p:txBody>
      </p:sp>
      <p:sp>
        <p:nvSpPr>
          <p:cNvPr id="14" name="Flowchart: Decision 13"/>
          <p:cNvSpPr/>
          <p:nvPr/>
        </p:nvSpPr>
        <p:spPr>
          <a:xfrm>
            <a:off x="2237001" y="2635820"/>
            <a:ext cx="785191" cy="327992"/>
          </a:xfrm>
          <a:prstGeom prst="flowChartDecision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l 14"/>
          <p:cNvSpPr/>
          <p:nvPr/>
        </p:nvSpPr>
        <p:spPr>
          <a:xfrm>
            <a:off x="2504661" y="2685516"/>
            <a:ext cx="258417" cy="2286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Flowchart: Decision 15"/>
          <p:cNvSpPr/>
          <p:nvPr/>
        </p:nvSpPr>
        <p:spPr>
          <a:xfrm>
            <a:off x="2237001" y="3715980"/>
            <a:ext cx="785191" cy="327992"/>
          </a:xfrm>
          <a:prstGeom prst="flowChartDecision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l 16"/>
          <p:cNvSpPr/>
          <p:nvPr/>
        </p:nvSpPr>
        <p:spPr>
          <a:xfrm>
            <a:off x="2504661" y="3765676"/>
            <a:ext cx="258417" cy="2286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ounded Rectangle 18"/>
          <p:cNvSpPr/>
          <p:nvPr/>
        </p:nvSpPr>
        <p:spPr>
          <a:xfrm>
            <a:off x="1804928" y="2435737"/>
            <a:ext cx="1649338" cy="1777524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82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  <p:bldP spid="13" grpId="0"/>
      <p:bldP spid="14" grpId="0" animBg="1"/>
      <p:bldP spid="15" grpId="0" animBg="1"/>
      <p:bldP spid="16" grpId="0" animBg="1"/>
      <p:bldP spid="17" grpId="0" animBg="1"/>
      <p:bldP spid="19" grpId="0" animBg="1"/>
      <p:bldP spid="19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150" y="2602623"/>
            <a:ext cx="81468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FOCUS MINDER OP WAARVOOR JE HET DOET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EN MEER OP WAT JE DOET</a:t>
            </a:r>
          </a:p>
        </p:txBody>
      </p:sp>
      <p:pic>
        <p:nvPicPr>
          <p:cNvPr id="9218" name="Picture 2" descr="Afbeeldingsresultaat voor drawing glo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76" y="4073565"/>
            <a:ext cx="3592994" cy="23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7409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0516" y="3115330"/>
            <a:ext cx="3761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BATEN – KOSTEN &gt; 0</a:t>
            </a:r>
          </a:p>
        </p:txBody>
      </p:sp>
      <p:sp>
        <p:nvSpPr>
          <p:cNvPr id="2" name="Freeform 1"/>
          <p:cNvSpPr/>
          <p:nvPr/>
        </p:nvSpPr>
        <p:spPr>
          <a:xfrm>
            <a:off x="5652571" y="3638550"/>
            <a:ext cx="1824554" cy="1365173"/>
          </a:xfrm>
          <a:custGeom>
            <a:avLst/>
            <a:gdLst>
              <a:gd name="connsiteX0" fmla="*/ 614879 w 1824554"/>
              <a:gd name="connsiteY0" fmla="*/ 0 h 1365173"/>
              <a:gd name="connsiteX1" fmla="*/ 52904 w 1824554"/>
              <a:gd name="connsiteY1" fmla="*/ 419100 h 1365173"/>
              <a:gd name="connsiteX2" fmla="*/ 224354 w 1824554"/>
              <a:gd name="connsiteY2" fmla="*/ 1333500 h 1365173"/>
              <a:gd name="connsiteX3" fmla="*/ 1824554 w 1824554"/>
              <a:gd name="connsiteY3" fmla="*/ 1114425 h 136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554" h="1365173">
                <a:moveTo>
                  <a:pt x="614879" y="0"/>
                </a:moveTo>
                <a:cubicBezTo>
                  <a:pt x="366435" y="98425"/>
                  <a:pt x="117991" y="196850"/>
                  <a:pt x="52904" y="419100"/>
                </a:cubicBezTo>
                <a:cubicBezTo>
                  <a:pt x="-12183" y="641350"/>
                  <a:pt x="-70921" y="1217613"/>
                  <a:pt x="224354" y="1333500"/>
                </a:cubicBezTo>
                <a:cubicBezTo>
                  <a:pt x="519629" y="1449388"/>
                  <a:pt x="1505467" y="1217612"/>
                  <a:pt x="1824554" y="1114425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xtBox 2"/>
          <p:cNvSpPr txBox="1"/>
          <p:nvPr/>
        </p:nvSpPr>
        <p:spPr>
          <a:xfrm>
            <a:off x="7477125" y="4410075"/>
            <a:ext cx="3674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  <a:latin typeface="Mistral" panose="03090702030407020403" pitchFamily="66" charset="0"/>
              </a:rPr>
              <a:t>In jouw eigen handen</a:t>
            </a:r>
          </a:p>
        </p:txBody>
      </p:sp>
      <p:sp>
        <p:nvSpPr>
          <p:cNvPr id="8" name="Freeform 7"/>
          <p:cNvSpPr/>
          <p:nvPr/>
        </p:nvSpPr>
        <p:spPr>
          <a:xfrm>
            <a:off x="4768553" y="1723697"/>
            <a:ext cx="4589092" cy="2572140"/>
          </a:xfrm>
          <a:custGeom>
            <a:avLst/>
            <a:gdLst>
              <a:gd name="connsiteX0" fmla="*/ 40983 w 3469530"/>
              <a:gd name="connsiteY0" fmla="*/ 1318962 h 2423862"/>
              <a:gd name="connsiteX1" fmla="*/ 298158 w 3469530"/>
              <a:gd name="connsiteY1" fmla="*/ 499812 h 2423862"/>
              <a:gd name="connsiteX2" fmla="*/ 2260308 w 3469530"/>
              <a:gd name="connsiteY2" fmla="*/ 23562 h 2423862"/>
              <a:gd name="connsiteX3" fmla="*/ 3422358 w 3469530"/>
              <a:gd name="connsiteY3" fmla="*/ 1233237 h 2423862"/>
              <a:gd name="connsiteX4" fmla="*/ 3260433 w 3469530"/>
              <a:gd name="connsiteY4" fmla="*/ 2423862 h 2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530" h="2423862">
                <a:moveTo>
                  <a:pt x="40983" y="1318962"/>
                </a:moveTo>
                <a:cubicBezTo>
                  <a:pt x="-15373" y="1017337"/>
                  <a:pt x="-71729" y="715712"/>
                  <a:pt x="298158" y="499812"/>
                </a:cubicBezTo>
                <a:cubicBezTo>
                  <a:pt x="668045" y="283912"/>
                  <a:pt x="1739608" y="-98675"/>
                  <a:pt x="2260308" y="23562"/>
                </a:cubicBezTo>
                <a:cubicBezTo>
                  <a:pt x="2781008" y="145799"/>
                  <a:pt x="3255671" y="833187"/>
                  <a:pt x="3422358" y="1233237"/>
                </a:cubicBezTo>
                <a:cubicBezTo>
                  <a:pt x="3589045" y="1633287"/>
                  <a:pt x="3260433" y="2423862"/>
                  <a:pt x="3260433" y="2423862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75566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969238" y="1888749"/>
            <a:ext cx="2431278" cy="1597935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960692" y="1580972"/>
            <a:ext cx="8546" cy="381142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520868" y="3486684"/>
            <a:ext cx="487964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9097" y="1273195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Externe focus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7531" y="539239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Interne focus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4454" y="3332795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Procesgericht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3802" y="3332794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Productgericht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2972" y="4131762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Bourgondiërs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9378" y="4131762"/>
            <a:ext cx="117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Stille Waters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5108" y="2543858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Huurlingen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3065" y="2543857"/>
            <a:ext cx="1763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rPr>
              <a:t>Appreciatie-Junkies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20868" y="3486682"/>
            <a:ext cx="2431278" cy="1597935"/>
          </a:xfrm>
          <a:prstGeom prst="roundRect">
            <a:avLst/>
          </a:prstGeom>
          <a:solidFill>
            <a:srgbClr val="00B05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13646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Burn-out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9DBC8-3C97-4579-8A10-C9BA99C2487A}"/>
              </a:ext>
            </a:extLst>
          </p:cNvPr>
          <p:cNvSpPr txBox="1"/>
          <p:nvPr/>
        </p:nvSpPr>
        <p:spPr>
          <a:xfrm>
            <a:off x="260849" y="1028343"/>
            <a:ext cx="58529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dirty="0" err="1"/>
              <a:t>merken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respondenten in de groene zone zoeken minder naar waardering</a:t>
            </a:r>
            <a:r>
              <a:rPr lang="nl-NL" dirty="0"/>
              <a:t> dan respondenten uit de andere zones.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 alle groepen geldt dat deze waardering vooral gezocht wordt op het werk van de leerlingen en bij de collega’s en leidinggevende en het gezin.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Waardering van collega’s</a:t>
            </a:r>
            <a:r>
              <a:rPr lang="nl-NL" dirty="0"/>
              <a:t> blijkt belangrijk voor de respondenten, maar minder belangrijk dan de waardering van de leerlingen. We noteren een dergelijke drijfveer bij 50,5% van de groene groep, 54,9% bij de oranje groep en 55,9% bij de rode groep. We zien hier geen verschillen tussen het onderwijzend en niet-onderwijzend personeel. Eenzelfde beeld zien we bij de </a:t>
            </a:r>
            <a:r>
              <a:rPr lang="nl-NL" b="1" dirty="0"/>
              <a:t>waardering van de leidinggevende</a:t>
            </a:r>
            <a:r>
              <a:rPr lang="nl-NL" dirty="0"/>
              <a:t> (of directie), met respectievelijk 57,1%, 66,4% en 65,9% en geen verschil tussen onderwijzend en niet-onderwijzend personeel.</a:t>
            </a:r>
          </a:p>
          <a:p>
            <a:r>
              <a:rPr lang="nl-NL" dirty="0"/>
              <a:t> 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3B2E5-C14F-4AA1-9657-DD40545C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65" y="346228"/>
            <a:ext cx="4895286" cy="51582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BAE650-C8BE-41AB-9400-41DB2F9D52A4}"/>
              </a:ext>
            </a:extLst>
          </p:cNvPr>
          <p:cNvSpPr/>
          <p:nvPr/>
        </p:nvSpPr>
        <p:spPr>
          <a:xfrm>
            <a:off x="8557392" y="3429000"/>
            <a:ext cx="1151873" cy="18745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A1501-946D-4A2F-B1FC-90EF7A3C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85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7896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8193-7849-4CA3-AF5B-38D8CADB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8" y="0"/>
            <a:ext cx="10515600" cy="1325563"/>
          </a:xfrm>
        </p:spPr>
        <p:txBody>
          <a:bodyPr/>
          <a:lstStyle/>
          <a:p>
            <a:r>
              <a:rPr lang="en-US" dirty="0"/>
              <a:t>Burn-out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9DBC8-3C97-4579-8A10-C9BA99C2487A}"/>
              </a:ext>
            </a:extLst>
          </p:cNvPr>
          <p:cNvSpPr txBox="1"/>
          <p:nvPr/>
        </p:nvSpPr>
        <p:spPr>
          <a:xfrm>
            <a:off x="211091" y="887486"/>
            <a:ext cx="58529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 merken ook dat er </a:t>
            </a:r>
            <a:r>
              <a:rPr lang="nl-NL" sz="1600" b="1" dirty="0"/>
              <a:t>veel nadrukkelijker wordt gezocht naar de waardering van de gezinsleden dan naar de waardering van familieleden of vrienden, </a:t>
            </a:r>
            <a:r>
              <a:rPr lang="nl-NL" sz="1600" dirty="0"/>
              <a:t>voor elke risicogroep en zowel voor het onderwijzend als het niet-onderwijzend personeel.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Een opvallend resultaat is </a:t>
            </a:r>
            <a:r>
              <a:rPr lang="nl-NL" sz="1600" b="1" u="sng" dirty="0"/>
              <a:t>een soort algemene zoektocht naar waardering</a:t>
            </a:r>
            <a:r>
              <a:rPr lang="nl-NL" sz="1600" dirty="0"/>
              <a:t> bij respondenten die in de oranje en vooral rode zone zitten. We zien dit bij de vraag over de waardering van de erg veraf staande ‘media’, waarbij slechts 17,6% van de groene groep beweert dit nodig te hebben, tegenover 28,5% van de oranje groep en 29% van de rode groep. Als we louter kijken naar het onderwijzend personeel (die zich mogelijk meer aangesproken voelen door de media) dan lopen deze cijfers op naar 20,3%, 34,3% en 33,5%.</a:t>
            </a: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 vermelden hierbij dat het </a:t>
            </a:r>
            <a:r>
              <a:rPr lang="nl-NL" sz="1600" b="1" dirty="0"/>
              <a:t>onmogelijk is om een causaal effect te concluderen.</a:t>
            </a:r>
            <a:r>
              <a:rPr lang="nl-N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Of het nu een oorzaak of een gevolg is, we kunnen enkel concluderen dat deze mensen sterk nood hebben aan waardering</a:t>
            </a:r>
            <a:endParaRPr lang="nl-BE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E5D2C-3C26-4EAA-89CB-208C2EF3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29" y="174465"/>
            <a:ext cx="5100043" cy="5996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DE73B2-0EEC-4B37-8AA5-93D3EE89DB02}"/>
              </a:ext>
            </a:extLst>
          </p:cNvPr>
          <p:cNvSpPr/>
          <p:nvPr/>
        </p:nvSpPr>
        <p:spPr>
          <a:xfrm>
            <a:off x="8653772" y="4351980"/>
            <a:ext cx="1251626" cy="161381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glow rad="127000">
              <a:srgbClr val="FF0000">
                <a:alpha val="9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12356-E67A-4FCC-A02D-EA7893E1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BC1A-C77B-4D19-B46F-7F201E6FEE47}" type="slidenum">
              <a:rPr lang="nl-BE" smtClean="0"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3786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0304" y="2087314"/>
            <a:ext cx="8961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SEAN EN STAN HEBBEN ONZE WAARDEN GETEST</a:t>
            </a:r>
          </a:p>
          <a:p>
            <a:endParaRPr lang="nl-BE" sz="2800" dirty="0">
              <a:latin typeface="Palatino Linotype" panose="02040502050505030304" pitchFamily="18" charset="0"/>
            </a:endParaRPr>
          </a:p>
        </p:txBody>
      </p:sp>
      <p:pic>
        <p:nvPicPr>
          <p:cNvPr id="6146" name="Picture 2" descr="Continuous one line drawing cell phone in his hand vector. Mobilephone or  smartphone object minimalist design illustration with simplicity design.:  Royalty-free vector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25" y="3204564"/>
            <a:ext cx="4286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867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6361" y="1960565"/>
            <a:ext cx="56893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HET BEDRIEGERS-FENOMEEN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MAAKT ONZE BALANS BROOS</a:t>
            </a:r>
          </a:p>
          <a:p>
            <a:endParaRPr lang="nl-BE" sz="2800" dirty="0">
              <a:latin typeface="Palatino Linotype" panose="02040502050505030304" pitchFamily="18" charset="0"/>
            </a:endParaRPr>
          </a:p>
        </p:txBody>
      </p:sp>
      <p:pic>
        <p:nvPicPr>
          <p:cNvPr id="7170" name="Picture 2" descr="College teaches cheating – The Vermont Cy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78" y="3345560"/>
            <a:ext cx="2842544" cy="25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377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1795" y="2087314"/>
            <a:ext cx="62184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EEN NIEUW TIJDPERK: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MINDER KLEINE COMPLIMENTEN</a:t>
            </a:r>
          </a:p>
          <a:p>
            <a:endParaRPr lang="nl-BE" sz="2800" dirty="0">
              <a:latin typeface="Palatino Linotype" panose="02040502050505030304" pitchFamily="18" charset="0"/>
            </a:endParaRPr>
          </a:p>
        </p:txBody>
      </p:sp>
      <p:pic>
        <p:nvPicPr>
          <p:cNvPr id="7170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6" y="3601518"/>
            <a:ext cx="2183056" cy="218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4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2055" y="2092317"/>
            <a:ext cx="824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MAAR SOMS IS ER GEEN BERG TE VERZETTEN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181" y="3480726"/>
            <a:ext cx="2466569" cy="24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74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9583" y="1960565"/>
            <a:ext cx="5682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WAARDERING TONEN</a:t>
            </a:r>
          </a:p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ONE-TO-ONE &amp; ONE-TO-MANY</a:t>
            </a:r>
          </a:p>
        </p:txBody>
      </p:sp>
      <p:pic>
        <p:nvPicPr>
          <p:cNvPr id="4098" name="Picture 2" descr="Ink Factory Studio: You Talk. We Draw. It's Awesome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79" y="3590188"/>
            <a:ext cx="3628774" cy="25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570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5285" y="1960565"/>
            <a:ext cx="5271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PERSPECTIEF HOUDEN KAN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MENTAAL HYGIËNISCH ZIJN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8468" y="415554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OUTPUT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03884" y="45704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INPUT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44024" y="4524873"/>
            <a:ext cx="1557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39659" y="415554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OUTPUT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5075" y="45704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INPUT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95215" y="4524873"/>
            <a:ext cx="1557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75434" y="415554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OUTPUT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0850" y="45704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INPUT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330990" y="4524873"/>
            <a:ext cx="1557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26626" y="415554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042" y="457049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Palatino Linotype" panose="02040502050505030304" pitchFamily="18" charset="0"/>
              </a:rPr>
              <a:t>INPUT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282182" y="4524873"/>
            <a:ext cx="1557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191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2398" y="2019968"/>
            <a:ext cx="960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DE ONDERWIJZER &amp; DE DEUR-AAN-DEUR-VERKOPER</a:t>
            </a:r>
          </a:p>
        </p:txBody>
      </p:sp>
      <p:pic>
        <p:nvPicPr>
          <p:cNvPr id="2050" name="Picture 2" descr="Cartoon Salesman – Art Landerman">
            <a:extLst>
              <a:ext uri="{FF2B5EF4-FFF2-40B4-BE49-F238E27FC236}">
                <a16:creationId xmlns:a16="http://schemas.microsoft.com/office/drawing/2014/main" id="{BE33507E-7E65-3389-6109-FCBA1FEA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25" y="3487646"/>
            <a:ext cx="2043350" cy="254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9373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4708" y="2019968"/>
            <a:ext cx="6722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VERTEKEND ZELFBEELD EN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ONREALISTISCHE VERWACHTINGEN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49" y="3248354"/>
            <a:ext cx="2067550" cy="31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23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483" y="1914716"/>
            <a:ext cx="693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VERGELIJK MET HET TOTALE PLAATJE</a:t>
            </a:r>
          </a:p>
        </p:txBody>
      </p:sp>
      <p:pic>
        <p:nvPicPr>
          <p:cNvPr id="2050" name="Picture 2" descr="Balance Sketch Vector Images (over 2,0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98" y="3293198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048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1119187"/>
            <a:ext cx="92868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45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395" y="2233034"/>
            <a:ext cx="105270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BE" sz="2800" dirty="0">
                <a:latin typeface="Palatino Linotype" panose="02040502050505030304" pitchFamily="18" charset="0"/>
              </a:rPr>
              <a:t>HOEVEEL UREN VAN TRAINING?</a:t>
            </a:r>
          </a:p>
          <a:p>
            <a:pPr algn="ctr">
              <a:lnSpc>
                <a:spcPct val="200000"/>
              </a:lnSpc>
            </a:pPr>
            <a:r>
              <a:rPr lang="nl-BE" sz="2800" dirty="0">
                <a:latin typeface="Palatino Linotype" panose="02040502050505030304" pitchFamily="18" charset="0"/>
              </a:rPr>
              <a:t>HOEVEEL UREN NIET MET DE PARTNER DOORGEBRACHT?</a:t>
            </a:r>
          </a:p>
        </p:txBody>
      </p:sp>
    </p:spTree>
    <p:extLst>
      <p:ext uri="{BB962C8B-B14F-4D97-AF65-F5344CB8AC3E}">
        <p14:creationId xmlns:p14="http://schemas.microsoft.com/office/powerpoint/2010/main" val="8325787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402" y="2544601"/>
            <a:ext cx="709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Palatino Linotype" panose="02040502050505030304" pitchFamily="18" charset="0"/>
              </a:rPr>
              <a:t>HET IS MAKKELIJK OM IETS TE WILLEN</a:t>
            </a:r>
          </a:p>
        </p:txBody>
      </p:sp>
      <p:pic>
        <p:nvPicPr>
          <p:cNvPr id="2050" name="Picture 2" descr="Image result for present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18" y="3358497"/>
            <a:ext cx="3991163" cy="29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45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2782" y="1983247"/>
            <a:ext cx="5591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MAAR KIJK OOK WAT IEMAND</a:t>
            </a:r>
            <a:br>
              <a:rPr lang="nl-BE" sz="2800" dirty="0">
                <a:latin typeface="Palatino Linotype" panose="02040502050505030304" pitchFamily="18" charset="0"/>
              </a:rPr>
            </a:br>
            <a:r>
              <a:rPr lang="nl-BE" sz="2800" dirty="0">
                <a:latin typeface="Palatino Linotype" panose="02040502050505030304" pitchFamily="18" charset="0"/>
              </a:rPr>
              <a:t>DAAR VOOR OPOFFERT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562" y="3384134"/>
            <a:ext cx="3132034" cy="31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563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4070" y="2171004"/>
            <a:ext cx="6901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dirty="0">
                <a:latin typeface="Palatino Linotype" panose="02040502050505030304" pitchFamily="18" charset="0"/>
              </a:rPr>
              <a:t>ERKEN EN BEWONDER DE EXTREMEN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27" y="3686438"/>
            <a:ext cx="2267262" cy="20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74557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vie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Civiel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Civiel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65485</TotalTime>
  <Words>2968</Words>
  <Application>Microsoft Macintosh PowerPoint</Application>
  <PresentationFormat>Breedbeeld</PresentationFormat>
  <Paragraphs>434</Paragraphs>
  <Slides>181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181</vt:i4>
      </vt:variant>
    </vt:vector>
  </HeadingPairs>
  <TitlesOfParts>
    <vt:vector size="188" baseType="lpstr">
      <vt:lpstr>Arial</vt:lpstr>
      <vt:lpstr>Calibri</vt:lpstr>
      <vt:lpstr>Calibri Light</vt:lpstr>
      <vt:lpstr>Mistral</vt:lpstr>
      <vt:lpstr>Palatino Linotype</vt:lpstr>
      <vt:lpstr>Office Theme</vt:lpstr>
      <vt:lpstr>Werkblad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Burn-out</vt:lpstr>
      <vt:lpstr>PowerPoint-presentatie</vt:lpstr>
      <vt:lpstr>Burn-out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Burn-out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Tevredenheid</vt:lpstr>
      <vt:lpstr>Tevredenheid</vt:lpstr>
      <vt:lpstr>Tevredenheid/Werkuren</vt:lpstr>
      <vt:lpstr>Tevredenheid/Materiaal</vt:lpstr>
      <vt:lpstr>Werkdruk</vt:lpstr>
      <vt:lpstr>Werkdruk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Burn-out</vt:lpstr>
      <vt:lpstr>Burn-out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Balans werk en privé</vt:lpstr>
      <vt:lpstr>Balans werk en privé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Werken in het weekend</vt:lpstr>
      <vt:lpstr>Work-life separation </vt:lpstr>
      <vt:lpstr>Work-life separation </vt:lpstr>
      <vt:lpstr>Work-life separation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Need for recovery</vt:lpstr>
      <vt:lpstr>Need for recovery</vt:lpstr>
      <vt:lpstr>Need for recovery</vt:lpstr>
      <vt:lpstr>Need for recovery</vt:lpstr>
      <vt:lpstr>Need for recovery</vt:lpstr>
      <vt:lpstr>Need for recovery</vt:lpstr>
      <vt:lpstr>Need for recovery</vt:lpstr>
      <vt:lpstr>Need for recovery</vt:lpstr>
      <vt:lpstr>Need for recovery</vt:lpstr>
      <vt:lpstr>Need for recovery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ODISEE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MDC</dc:creator>
  <cp:lastModifiedBy>Marijke De Couck</cp:lastModifiedBy>
  <cp:revision>387</cp:revision>
  <dcterms:created xsi:type="dcterms:W3CDTF">2019-08-27T10:46:40Z</dcterms:created>
  <dcterms:modified xsi:type="dcterms:W3CDTF">2022-05-16T13:26:00Z</dcterms:modified>
</cp:coreProperties>
</file>